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5"/>
  </p:notesMasterIdLst>
  <p:handoutMasterIdLst>
    <p:handoutMasterId r:id="rId16"/>
  </p:handoutMasterIdLst>
  <p:sldIdLst>
    <p:sldId id="270" r:id="rId5"/>
    <p:sldId id="426" r:id="rId6"/>
    <p:sldId id="433" r:id="rId7"/>
    <p:sldId id="434" r:id="rId8"/>
    <p:sldId id="438" r:id="rId9"/>
    <p:sldId id="435" r:id="rId10"/>
    <p:sldId id="436" r:id="rId11"/>
    <p:sldId id="437" r:id="rId12"/>
    <p:sldId id="432" r:id="rId13"/>
    <p:sldId id="429" r:id="rId1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E5D"/>
    <a:srgbClr val="3C2A4F"/>
    <a:srgbClr val="2E2133"/>
    <a:srgbClr val="DB6015"/>
    <a:srgbClr val="FBFBFB"/>
    <a:srgbClr val="EEECE1"/>
    <a:srgbClr val="892D6E"/>
    <a:srgbClr val="C702FF"/>
    <a:srgbClr val="FF02FF"/>
    <a:srgbClr val="DB5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CB207-B32B-4D77-B52B-4E91573FC670}" v="81" dt="2022-09-27T14:38:05.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0"/>
    <p:restoredTop sz="93792" autoAdjust="0"/>
  </p:normalViewPr>
  <p:slideViewPr>
    <p:cSldViewPr showGuides="1">
      <p:cViewPr varScale="1">
        <p:scale>
          <a:sx n="88" d="100"/>
          <a:sy n="88" d="100"/>
        </p:scale>
        <p:origin x="892" y="72"/>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8305A3-072F-7F49-B2C9-B345F9B1D41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B7FF3F61-2131-A940-8180-2D4EC1C0A113}"/>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7EC9D22-CBF3-D34D-8B71-D2AEE606205E}" type="datetimeFigureOut">
              <a:rPr lang="en-GB" altLang="en-US"/>
              <a:pPr>
                <a:defRPr/>
              </a:pPr>
              <a:t>27/09/2022</a:t>
            </a:fld>
            <a:endParaRPr lang="en-GB" altLang="en-US"/>
          </a:p>
        </p:txBody>
      </p:sp>
      <p:sp>
        <p:nvSpPr>
          <p:cNvPr id="4" name="Footer Placeholder 3">
            <a:extLst>
              <a:ext uri="{FF2B5EF4-FFF2-40B4-BE49-F238E27FC236}">
                <a16:creationId xmlns:a16="http://schemas.microsoft.com/office/drawing/2014/main" id="{83CCD410-5403-2543-980E-B5B06ED380B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8FE8528A-E52A-C548-AD37-9C10ADCC1066}"/>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7862FA9-8C47-514C-B3C5-9B6283BEAFCA}"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DDD38-4F52-BB4C-9BE3-7C1282E7180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FDD19E71-954F-1C4B-99DC-7A5418E79B98}"/>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9682D6D-8E0A-3C41-BDCB-DCF1F9222940}" type="datetimeFigureOut">
              <a:rPr lang="en-GB" altLang="en-US"/>
              <a:pPr>
                <a:defRPr/>
              </a:pPr>
              <a:t>27/09/2022</a:t>
            </a:fld>
            <a:endParaRPr lang="en-GB" altLang="en-US"/>
          </a:p>
        </p:txBody>
      </p:sp>
      <p:sp>
        <p:nvSpPr>
          <p:cNvPr id="4" name="Slide Image Placeholder 3">
            <a:extLst>
              <a:ext uri="{FF2B5EF4-FFF2-40B4-BE49-F238E27FC236}">
                <a16:creationId xmlns:a16="http://schemas.microsoft.com/office/drawing/2014/main" id="{4802E7EE-2FAB-D340-B66E-95443D818043}"/>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63C046B-6749-3E4D-9556-01B9E3DE5AA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64F7768-DD45-5440-A26D-EB2BC4D0216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1D186540-0DDF-7745-90CE-A5BCA405A54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52D8438-164A-304E-82C9-FC2739029A1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E9434F0A-E330-344D-B5C0-B5F111E754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475C26-6229-BD4A-8DDC-8E48687E55CB}"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
        <p:nvSpPr>
          <p:cNvPr id="16386" name="Rectangle 2">
            <a:extLst>
              <a:ext uri="{FF2B5EF4-FFF2-40B4-BE49-F238E27FC236}">
                <a16:creationId xmlns:a16="http://schemas.microsoft.com/office/drawing/2014/main" id="{27E5105A-5383-E745-84A5-A092F131D030}"/>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F5D8AEA1-C5D0-D54D-B169-0E19A147E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76191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47674A1-E660-F84D-8891-AC316C7732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7F52EB-E49D-104B-97A9-2D106D9324C1}"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24578" name="Rectangle 2">
            <a:extLst>
              <a:ext uri="{FF2B5EF4-FFF2-40B4-BE49-F238E27FC236}">
                <a16:creationId xmlns:a16="http://schemas.microsoft.com/office/drawing/2014/main" id="{C23D8025-01B3-FD49-AA1A-439E5E84FE0B}"/>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5E0E769C-7768-0B48-B768-B626096F38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E9434F0A-E330-344D-B5C0-B5F111E754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475C26-6229-BD4A-8DDC-8E48687E55CB}"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
        <p:nvSpPr>
          <p:cNvPr id="16386" name="Rectangle 2">
            <a:extLst>
              <a:ext uri="{FF2B5EF4-FFF2-40B4-BE49-F238E27FC236}">
                <a16:creationId xmlns:a16="http://schemas.microsoft.com/office/drawing/2014/main" id="{27E5105A-5383-E745-84A5-A092F131D030}"/>
              </a:ext>
            </a:extLst>
          </p:cNvPr>
          <p:cNvSpPr>
            <a:spLocks noGrp="1" noRot="1" noChangeAspect="1" noChangeArrowheads="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F5D8AEA1-C5D0-D54D-B169-0E19A147E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22010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0EB4978-C366-AC47-9194-CD3B103E1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DB5318-4FDE-5443-BE56-241ED2B8D36C}"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02720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0EB4978-C366-AC47-9194-CD3B103E1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DB5318-4FDE-5443-BE56-241ED2B8D36C}"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421383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0EB4978-C366-AC47-9194-CD3B103E1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DB5318-4FDE-5443-BE56-241ED2B8D36C}"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6409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0EB4978-C366-AC47-9194-CD3B103E1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DB5318-4FDE-5443-BE56-241ED2B8D36C}"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32754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0EB4978-C366-AC47-9194-CD3B103E1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DB5318-4FDE-5443-BE56-241ED2B8D36C}"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38547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0EB4978-C366-AC47-9194-CD3B103E1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DB5318-4FDE-5443-BE56-241ED2B8D36C}"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65199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0EB4978-C366-AC47-9194-CD3B103E1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DB5318-4FDE-5443-BE56-241ED2B8D36C}"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69953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4E011B1-02BF-884A-9132-8828D196FC23}"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A142395-4EC8-7A4A-9564-BAA3A3E29C2E}" type="slidenum">
              <a:rPr lang="en-GB" altLang="en-US" smtClean="0"/>
              <a:pPr>
                <a:defRPr/>
              </a:pPr>
              <a:t>‹#›</a:t>
            </a:fld>
            <a:endParaRPr lang="en-GB" altLang="en-US"/>
          </a:p>
        </p:txBody>
      </p:sp>
    </p:spTree>
    <p:extLst>
      <p:ext uri="{BB962C8B-B14F-4D97-AF65-F5344CB8AC3E}">
        <p14:creationId xmlns:p14="http://schemas.microsoft.com/office/powerpoint/2010/main" val="393643284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366EFEC-4C03-1C4A-B170-6B29C52FD38D}"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2F2EEFA-0C81-D744-9EA0-94E1C2E445BF}" type="slidenum">
              <a:rPr lang="en-GB" altLang="en-US" smtClean="0"/>
              <a:pPr>
                <a:defRPr/>
              </a:pPr>
              <a:t>‹#›</a:t>
            </a:fld>
            <a:endParaRPr lang="en-GB" altLang="en-US"/>
          </a:p>
        </p:txBody>
      </p:sp>
    </p:spTree>
    <p:extLst>
      <p:ext uri="{BB962C8B-B14F-4D97-AF65-F5344CB8AC3E}">
        <p14:creationId xmlns:p14="http://schemas.microsoft.com/office/powerpoint/2010/main" val="167863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366EFEC-4C03-1C4A-B170-6B29C52FD38D}"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2F2EEFA-0C81-D744-9EA0-94E1C2E445BF}" type="slidenum">
              <a:rPr lang="en-GB" altLang="en-US" smtClean="0"/>
              <a:pPr>
                <a:defRPr/>
              </a:pPr>
              <a:t>‹#›</a:t>
            </a:fld>
            <a:endParaRPr lang="en-GB" alt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61653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366EFEC-4C03-1C4A-B170-6B29C52FD38D}"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2F2EEFA-0C81-D744-9EA0-94E1C2E445BF}" type="slidenum">
              <a:rPr lang="en-GB" altLang="en-US" smtClean="0"/>
              <a:pPr>
                <a:defRPr/>
              </a:pPr>
              <a:t>‹#›</a:t>
            </a:fld>
            <a:endParaRPr lang="en-GB" altLang="en-US"/>
          </a:p>
        </p:txBody>
      </p:sp>
    </p:spTree>
    <p:extLst>
      <p:ext uri="{BB962C8B-B14F-4D97-AF65-F5344CB8AC3E}">
        <p14:creationId xmlns:p14="http://schemas.microsoft.com/office/powerpoint/2010/main" val="190321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366EFEC-4C03-1C4A-B170-6B29C52FD38D}"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2F2EEFA-0C81-D744-9EA0-94E1C2E445BF}" type="slidenum">
              <a:rPr lang="en-GB" altLang="en-US" smtClean="0"/>
              <a:pPr>
                <a:defRPr/>
              </a:pPr>
              <a:t>‹#›</a:t>
            </a:fld>
            <a:endParaRPr lang="en-GB"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795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366EFEC-4C03-1C4A-B170-6B29C52FD38D}"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2F2EEFA-0C81-D744-9EA0-94E1C2E445BF}" type="slidenum">
              <a:rPr lang="en-GB" altLang="en-US" smtClean="0"/>
              <a:pPr>
                <a:defRPr/>
              </a:pPr>
              <a:t>‹#›</a:t>
            </a:fld>
            <a:endParaRPr lang="en-GB" altLang="en-US"/>
          </a:p>
        </p:txBody>
      </p:sp>
    </p:spTree>
    <p:extLst>
      <p:ext uri="{BB962C8B-B14F-4D97-AF65-F5344CB8AC3E}">
        <p14:creationId xmlns:p14="http://schemas.microsoft.com/office/powerpoint/2010/main" val="320039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6941E75-4953-DD4C-A7C9-A72842695781}"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A16BCA8-8C01-B14B-BE95-1AFD10F9E827}" type="slidenum">
              <a:rPr lang="en-GB" altLang="en-US" smtClean="0"/>
              <a:pPr>
                <a:defRPr/>
              </a:pPr>
              <a:t>‹#›</a:t>
            </a:fld>
            <a:endParaRPr lang="en-GB" altLang="en-US"/>
          </a:p>
        </p:txBody>
      </p:sp>
    </p:spTree>
    <p:extLst>
      <p:ext uri="{BB962C8B-B14F-4D97-AF65-F5344CB8AC3E}">
        <p14:creationId xmlns:p14="http://schemas.microsoft.com/office/powerpoint/2010/main" val="395398826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5239810-CF4D-BF40-BFDE-B96AF58FC541}"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768CBCC-13FA-424F-B23A-6E5959B63659}" type="slidenum">
              <a:rPr lang="en-GB" altLang="en-US" smtClean="0"/>
              <a:pPr>
                <a:defRPr/>
              </a:pPr>
              <a:t>‹#›</a:t>
            </a:fld>
            <a:endParaRPr lang="en-GB" altLang="en-US"/>
          </a:p>
        </p:txBody>
      </p:sp>
    </p:spTree>
    <p:extLst>
      <p:ext uri="{BB962C8B-B14F-4D97-AF65-F5344CB8AC3E}">
        <p14:creationId xmlns:p14="http://schemas.microsoft.com/office/powerpoint/2010/main" val="161306195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114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903320-7B19-C843-9B5C-09A9BDB275F6}"/>
              </a:ext>
            </a:extLst>
          </p:cNvPr>
          <p:cNvSpPr>
            <a:spLocks noGrp="1"/>
          </p:cNvSpPr>
          <p:nvPr>
            <p:ph type="dt" sz="half" idx="10"/>
          </p:nvPr>
        </p:nvSpPr>
        <p:spPr/>
        <p:txBody>
          <a:bodyPr/>
          <a:lstStyle>
            <a:lvl1pPr>
              <a:defRPr/>
            </a:lvl1pPr>
          </a:lstStyle>
          <a:p>
            <a:pPr>
              <a:defRPr/>
            </a:pPr>
            <a:fld id="{DEAD7818-B248-014A-B7EC-9F97415CEAA9}" type="datetime1">
              <a:rPr lang="en-GB" altLang="en-US" smtClean="0"/>
              <a:t>27/09/2022</a:t>
            </a:fld>
            <a:endParaRPr lang="en-GB" altLang="en-US"/>
          </a:p>
        </p:txBody>
      </p:sp>
      <p:sp>
        <p:nvSpPr>
          <p:cNvPr id="5" name="Footer Placeholder 4">
            <a:extLst>
              <a:ext uri="{FF2B5EF4-FFF2-40B4-BE49-F238E27FC236}">
                <a16:creationId xmlns:a16="http://schemas.microsoft.com/office/drawing/2014/main" id="{8EEE5F81-2BD5-6C43-B876-75A2930EB107}"/>
              </a:ext>
            </a:extLst>
          </p:cNvPr>
          <p:cNvSpPr>
            <a:spLocks noGrp="1"/>
          </p:cNvSpPr>
          <p:nvPr>
            <p:ph type="ftr" sz="quarter" idx="11"/>
          </p:nvPr>
        </p:nvSpPr>
        <p:spPr/>
        <p:txBody>
          <a:bodyPr/>
          <a:lstStyle>
            <a:lvl1pPr>
              <a:defRPr/>
            </a:lvl1pPr>
          </a:lstStyle>
          <a:p>
            <a:pPr>
              <a:defRPr/>
            </a:pPr>
            <a:r>
              <a:rPr lang="en-GB"/>
              <a:t>SELECT DOCUMENT RESTRICTION LEVEL Go to the 'Insert' menu option and click 'Header and Footer...'  Select from one of the following options then click 'Apply to All'   &gt;&gt; Not Protectively Marked  &gt;&gt;  PROTECT  &gt;&gt;  RESTRICTED &lt;&lt; </a:t>
            </a:r>
          </a:p>
        </p:txBody>
      </p:sp>
      <p:sp>
        <p:nvSpPr>
          <p:cNvPr id="6" name="Slide Number Placeholder 5">
            <a:extLst>
              <a:ext uri="{FF2B5EF4-FFF2-40B4-BE49-F238E27FC236}">
                <a16:creationId xmlns:a16="http://schemas.microsoft.com/office/drawing/2014/main" id="{C7871AA2-DFC0-3744-9F24-9B6BA2F482D5}"/>
              </a:ext>
            </a:extLst>
          </p:cNvPr>
          <p:cNvSpPr>
            <a:spLocks noGrp="1"/>
          </p:cNvSpPr>
          <p:nvPr>
            <p:ph type="sldNum" sz="quarter" idx="12"/>
          </p:nvPr>
        </p:nvSpPr>
        <p:spPr/>
        <p:txBody>
          <a:bodyPr/>
          <a:lstStyle>
            <a:lvl1pPr>
              <a:defRPr/>
            </a:lvl1pPr>
          </a:lstStyle>
          <a:p>
            <a:pPr>
              <a:defRPr/>
            </a:pPr>
            <a:fld id="{D18665BF-D46E-FE43-B833-20706C827F37}" type="slidenum">
              <a:rPr lang="en-GB" altLang="en-US"/>
              <a:pPr>
                <a:defRPr/>
              </a:pPr>
              <a:t>‹#›</a:t>
            </a:fld>
            <a:endParaRPr lang="en-GB" altLang="en-US"/>
          </a:p>
        </p:txBody>
      </p:sp>
    </p:spTree>
    <p:extLst>
      <p:ext uri="{BB962C8B-B14F-4D97-AF65-F5344CB8AC3E}">
        <p14:creationId xmlns:p14="http://schemas.microsoft.com/office/powerpoint/2010/main" val="109817903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EA6C69A-4ED0-7041-8357-A287B869A964}"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18665BF-D46E-FE43-B833-20706C827F37}" type="slidenum">
              <a:rPr lang="en-GB" altLang="en-US" smtClean="0"/>
              <a:pPr>
                <a:defRPr/>
              </a:pPr>
              <a:t>‹#›</a:t>
            </a:fld>
            <a:endParaRPr lang="en-GB" altLang="en-US"/>
          </a:p>
        </p:txBody>
      </p:sp>
    </p:spTree>
    <p:extLst>
      <p:ext uri="{BB962C8B-B14F-4D97-AF65-F5344CB8AC3E}">
        <p14:creationId xmlns:p14="http://schemas.microsoft.com/office/powerpoint/2010/main" val="42164355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7A3D3E-FCC3-574C-8131-F6F80668ADBE}" type="datetimeFigureOut">
              <a:rPr lang="en-GB" altLang="en-US" smtClean="0"/>
              <a:pPr>
                <a:defRPr/>
              </a:pPr>
              <a:t>27/09/2022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660BEBF-4AE8-F64D-BE74-C105AF9FDBA8}" type="slidenum">
              <a:rPr lang="en-GB" altLang="en-US" smtClean="0"/>
              <a:pPr>
                <a:defRPr/>
              </a:pPr>
              <a:t>‹#›</a:t>
            </a:fld>
            <a:endParaRPr lang="en-GB" altLang="en-US"/>
          </a:p>
        </p:txBody>
      </p:sp>
    </p:spTree>
    <p:extLst>
      <p:ext uri="{BB962C8B-B14F-4D97-AF65-F5344CB8AC3E}">
        <p14:creationId xmlns:p14="http://schemas.microsoft.com/office/powerpoint/2010/main" val="133866682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27BA75C-4321-7842-A27C-C533F13BE881}" type="datetimeFigureOut">
              <a:rPr lang="en-GB" altLang="en-US" smtClean="0"/>
              <a:pPr>
                <a:defRPr/>
              </a:pPr>
              <a:t>27/09/2022</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3848429-EB45-E045-B870-26CC9417472D}" type="slidenum">
              <a:rPr lang="en-GB" altLang="en-US" smtClean="0"/>
              <a:pPr>
                <a:defRPr/>
              </a:pPr>
              <a:t>‹#›</a:t>
            </a:fld>
            <a:endParaRPr lang="en-GB" altLang="en-US"/>
          </a:p>
        </p:txBody>
      </p:sp>
    </p:spTree>
    <p:extLst>
      <p:ext uri="{BB962C8B-B14F-4D97-AF65-F5344CB8AC3E}">
        <p14:creationId xmlns:p14="http://schemas.microsoft.com/office/powerpoint/2010/main" val="36865270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79EFEC7-325B-8542-A1FE-E138129D58FF}" type="datetimeFigureOut">
              <a:rPr lang="en-GB" altLang="en-US" smtClean="0"/>
              <a:pPr>
                <a:defRPr/>
              </a:pPr>
              <a:t>27/09/2022</a:t>
            </a:fld>
            <a:endParaRPr lang="en-GB" altLang="en-US"/>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B67A8524-9CAB-7E46-BDED-9A22420F3A9D}" type="slidenum">
              <a:rPr lang="en-GB" altLang="en-US" smtClean="0"/>
              <a:pPr>
                <a:defRPr/>
              </a:pPr>
              <a:t>‹#›</a:t>
            </a:fld>
            <a:endParaRPr lang="en-GB" altLang="en-US"/>
          </a:p>
        </p:txBody>
      </p:sp>
    </p:spTree>
    <p:extLst>
      <p:ext uri="{BB962C8B-B14F-4D97-AF65-F5344CB8AC3E}">
        <p14:creationId xmlns:p14="http://schemas.microsoft.com/office/powerpoint/2010/main" val="4791819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E464208-D0AC-364A-9953-16F27D449573}" type="datetimeFigureOut">
              <a:rPr lang="en-GB" altLang="en-US" smtClean="0"/>
              <a:pPr>
                <a:defRPr/>
              </a:pPr>
              <a:t>27/09/2022</a:t>
            </a:fld>
            <a:endParaRPr lang="en-GB" altLang="en-US"/>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78759A14-F578-9C40-8DC5-7371BFF3772C}" type="slidenum">
              <a:rPr lang="en-GB" altLang="en-US" smtClean="0"/>
              <a:pPr>
                <a:defRPr/>
              </a:pPr>
              <a:t>‹#›</a:t>
            </a:fld>
            <a:endParaRPr lang="en-GB" altLang="en-US"/>
          </a:p>
        </p:txBody>
      </p:sp>
    </p:spTree>
    <p:extLst>
      <p:ext uri="{BB962C8B-B14F-4D97-AF65-F5344CB8AC3E}">
        <p14:creationId xmlns:p14="http://schemas.microsoft.com/office/powerpoint/2010/main" val="206653582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0785A-2656-4043-9B09-4CC4A0B15628}" type="datetimeFigureOut">
              <a:rPr lang="en-GB" altLang="en-US" smtClean="0"/>
              <a:pPr>
                <a:defRPr/>
              </a:pPr>
              <a:t>27/09/2022</a:t>
            </a:fld>
            <a:endParaRPr lang="en-GB" altLang="en-US"/>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381163B-0ED7-EB4A-AE66-3D32C0F72389}" type="slidenum">
              <a:rPr lang="en-GB" altLang="en-US" smtClean="0"/>
              <a:pPr>
                <a:defRPr/>
              </a:pPr>
              <a:t>‹#›</a:t>
            </a:fld>
            <a:endParaRPr lang="en-GB" altLang="en-US"/>
          </a:p>
        </p:txBody>
      </p:sp>
    </p:spTree>
    <p:extLst>
      <p:ext uri="{BB962C8B-B14F-4D97-AF65-F5344CB8AC3E}">
        <p14:creationId xmlns:p14="http://schemas.microsoft.com/office/powerpoint/2010/main" val="298097124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8FBB8C4-B997-954D-817B-309722062018}" type="datetimeFigureOut">
              <a:rPr lang="en-GB" altLang="en-US" smtClean="0"/>
              <a:pPr>
                <a:defRPr/>
              </a:pPr>
              <a:t>27/09/2022</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4BDE286-FAAA-B046-851D-00CAAD717C60}" type="slidenum">
              <a:rPr lang="en-GB" altLang="en-US" smtClean="0"/>
              <a:pPr>
                <a:defRPr/>
              </a:pPr>
              <a:t>‹#›</a:t>
            </a:fld>
            <a:endParaRPr lang="en-GB" altLang="en-US"/>
          </a:p>
        </p:txBody>
      </p:sp>
    </p:spTree>
    <p:extLst>
      <p:ext uri="{BB962C8B-B14F-4D97-AF65-F5344CB8AC3E}">
        <p14:creationId xmlns:p14="http://schemas.microsoft.com/office/powerpoint/2010/main" val="69374849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C315010-7858-A541-BF3C-5960470795E1}" type="datetimeFigureOut">
              <a:rPr lang="en-GB" altLang="en-US" smtClean="0"/>
              <a:pPr>
                <a:defRPr/>
              </a:pPr>
              <a:t>27/09/2022</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4209EFD-37DA-E743-B5DE-4972805D36DC}" type="slidenum">
              <a:rPr lang="en-GB" altLang="en-US" smtClean="0"/>
              <a:pPr>
                <a:defRPr/>
              </a:pPr>
              <a:t>‹#›</a:t>
            </a:fld>
            <a:endParaRPr lang="en-GB" altLang="en-US"/>
          </a:p>
        </p:txBody>
      </p:sp>
    </p:spTree>
    <p:extLst>
      <p:ext uri="{BB962C8B-B14F-4D97-AF65-F5344CB8AC3E}">
        <p14:creationId xmlns:p14="http://schemas.microsoft.com/office/powerpoint/2010/main" val="64875623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6366EFEC-4C03-1C4A-B170-6B29C52FD38D}" type="datetimeFigureOut">
              <a:rPr lang="en-GB" altLang="en-US" smtClean="0"/>
              <a:pPr>
                <a:defRPr/>
              </a:pPr>
              <a:t>27/09/2022</a:t>
            </a:fld>
            <a:endParaRPr lang="en-GB" alt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a:defRPr/>
            </a:pPr>
            <a:fld id="{22F2EEFA-0C81-D744-9EA0-94E1C2E445BF}" type="slidenum">
              <a:rPr lang="en-GB" altLang="en-US" smtClean="0"/>
              <a:pPr>
                <a:defRPr/>
              </a:pPr>
              <a:t>‹#›</a:t>
            </a:fld>
            <a:endParaRPr lang="en-GB" altLang="en-US"/>
          </a:p>
        </p:txBody>
      </p:sp>
    </p:spTree>
    <p:extLst>
      <p:ext uri="{BB962C8B-B14F-4D97-AF65-F5344CB8AC3E}">
        <p14:creationId xmlns:p14="http://schemas.microsoft.com/office/powerpoint/2010/main" val="32977328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ransition spd="slow">
    <p:fade/>
  </p:transition>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smoke-and-carbon-monoxide-alarms-explanatory-booklet-for-landlords/the-smoke-and-carbon-monoxide-alarm-england-regulations-2015-qa-booklet-for-the-private-rented-sector-landlords-and-tena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helpforhouseholds.campaign.gov.uk/?&amp;utm_source=govuk&amp;utm_medium=pressrelease" TargetMode="External"/><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gov.uk/government/news/government-announces-energy-price-guarantee-for-families-and-businesses-while-urgently-taking-action-to-reform-broken-energy-mark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olverhampton.gov.uk/environment-and-climate/climate-change-and-sustainability/green-gra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a-fairer-private-rented-sector/a-fairer-private-rented-sect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hyperlink" Target="mailto:wrs.covid19@wolverhampton.gov.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213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61C87-8E80-8045-9BDB-EEB9C87473FB}"/>
              </a:ext>
            </a:extLst>
          </p:cNvPr>
          <p:cNvSpPr/>
          <p:nvPr/>
        </p:nvSpPr>
        <p:spPr>
          <a:xfrm>
            <a:off x="0" y="0"/>
            <a:ext cx="9144000" cy="5143500"/>
          </a:xfrm>
          <a:prstGeom prst="rect">
            <a:avLst/>
          </a:prstGeom>
          <a:solidFill>
            <a:srgbClr val="2E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lane, purple, large, airplane&#10;&#10;Description automatically generated">
            <a:extLst>
              <a:ext uri="{FF2B5EF4-FFF2-40B4-BE49-F238E27FC236}">
                <a16:creationId xmlns:a16="http://schemas.microsoft.com/office/drawing/2014/main" id="{B84CDAFA-F33E-504A-B819-81BB8C6B1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73"/>
            <a:ext cx="9144000" cy="5143500"/>
          </a:xfrm>
          <a:prstGeom prst="rect">
            <a:avLst/>
          </a:prstGeom>
        </p:spPr>
      </p:pic>
      <p:pic>
        <p:nvPicPr>
          <p:cNvPr id="18" name="Picture 17">
            <a:extLst>
              <a:ext uri="{FF2B5EF4-FFF2-40B4-BE49-F238E27FC236}">
                <a16:creationId xmlns:a16="http://schemas.microsoft.com/office/drawing/2014/main" id="{D566E32C-5090-E744-8882-B85DCCFA9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11510"/>
            <a:ext cx="1352550" cy="390525"/>
          </a:xfrm>
          <a:prstGeom prst="rect">
            <a:avLst/>
          </a:prstGeom>
        </p:spPr>
      </p:pic>
      <p:sp>
        <p:nvSpPr>
          <p:cNvPr id="19" name="TextBox 6">
            <a:extLst>
              <a:ext uri="{FF2B5EF4-FFF2-40B4-BE49-F238E27FC236}">
                <a16:creationId xmlns:a16="http://schemas.microsoft.com/office/drawing/2014/main" id="{17A8A567-C7D3-564B-8CF3-AB56764C995E}"/>
              </a:ext>
            </a:extLst>
          </p:cNvPr>
          <p:cNvSpPr txBox="1">
            <a:spLocks noChangeArrowheads="1"/>
          </p:cNvSpPr>
          <p:nvPr/>
        </p:nvSpPr>
        <p:spPr bwMode="auto">
          <a:xfrm>
            <a:off x="6726146" y="4515966"/>
            <a:ext cx="2070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dirty="0" err="1">
                <a:solidFill>
                  <a:srgbClr val="FBFBFB"/>
                </a:solidFill>
                <a:latin typeface="Arial" panose="020B0604020202020204" pitchFamily="34" charset="0"/>
                <a:cs typeface="Arial" panose="020B0604020202020204" pitchFamily="34" charset="0"/>
              </a:rPr>
              <a:t>wolverhampton.</a:t>
            </a:r>
            <a:r>
              <a:rPr lang="en-US" altLang="en-US" sz="1400" dirty="0" err="1">
                <a:solidFill>
                  <a:srgbClr val="FBFBFB"/>
                </a:solidFill>
                <a:latin typeface="Arial" panose="020B0604020202020204" pitchFamily="34" charset="0"/>
                <a:cs typeface="Arial" panose="020B0604020202020204" pitchFamily="34" charset="0"/>
              </a:rPr>
              <a:t>gov.uk</a:t>
            </a:r>
            <a:endParaRPr lang="en-US" altLang="en-US" sz="1400" dirty="0">
              <a:solidFill>
                <a:srgbClr val="FBFBFB"/>
              </a:solidFill>
              <a:latin typeface="Arial" panose="020B0604020202020204" pitchFamily="34" charset="0"/>
              <a:cs typeface="Arial" panose="020B0604020202020204" pitchFamily="34" charset="0"/>
            </a:endParaRPr>
          </a:p>
        </p:txBody>
      </p:sp>
      <p:sp>
        <p:nvSpPr>
          <p:cNvPr id="15362" name="Text Box 2">
            <a:extLst>
              <a:ext uri="{FF2B5EF4-FFF2-40B4-BE49-F238E27FC236}">
                <a16:creationId xmlns:a16="http://schemas.microsoft.com/office/drawing/2014/main" id="{E38B751D-3C42-7F40-B1AB-EAE7C142C53B}"/>
              </a:ext>
            </a:extLst>
          </p:cNvPr>
          <p:cNvSpPr txBox="1">
            <a:spLocks noChangeArrowheads="1"/>
          </p:cNvSpPr>
          <p:nvPr/>
        </p:nvSpPr>
        <p:spPr bwMode="auto">
          <a:xfrm>
            <a:off x="1547664" y="905695"/>
            <a:ext cx="691276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300" dirty="0">
                <a:solidFill>
                  <a:srgbClr val="FBFBFB"/>
                </a:solidFill>
                <a:latin typeface="Arial" panose="020B0604020202020204" pitchFamily="34" charset="0"/>
              </a:rPr>
              <a:t>Rent with Confidence</a:t>
            </a:r>
          </a:p>
          <a:p>
            <a:pPr eaLnBrk="1" hangingPunct="1">
              <a:spcBef>
                <a:spcPct val="0"/>
              </a:spcBef>
              <a:buFontTx/>
              <a:buNone/>
            </a:pPr>
            <a:r>
              <a:rPr lang="en-GB" altLang="en-US" sz="2800" dirty="0">
                <a:solidFill>
                  <a:srgbClr val="FBFBFB"/>
                </a:solidFill>
                <a:latin typeface="Arial" panose="020B0604020202020204" pitchFamily="34" charset="0"/>
              </a:rPr>
              <a:t>Wolverhampton Landlords Forum meeting </a:t>
            </a:r>
          </a:p>
          <a:p>
            <a:pPr eaLnBrk="1" hangingPunct="1">
              <a:spcBef>
                <a:spcPct val="0"/>
              </a:spcBef>
              <a:buNone/>
            </a:pPr>
            <a:endParaRPr lang="en-GB" altLang="en-US" sz="1300" dirty="0">
              <a:solidFill>
                <a:srgbClr val="FBFBFB"/>
              </a:solidFill>
              <a:latin typeface="Arial" panose="020B0604020202020204" pitchFamily="34" charset="0"/>
            </a:endParaRPr>
          </a:p>
          <a:p>
            <a:pPr eaLnBrk="1" hangingPunct="1">
              <a:spcBef>
                <a:spcPct val="0"/>
              </a:spcBef>
              <a:buNone/>
            </a:pPr>
            <a:endParaRPr lang="en-GB" altLang="en-US" sz="1300" dirty="0">
              <a:solidFill>
                <a:srgbClr val="FBFBFB"/>
              </a:solidFill>
              <a:latin typeface="Arial" panose="020B0604020202020204" pitchFamily="34" charset="0"/>
            </a:endParaRPr>
          </a:p>
          <a:p>
            <a:pPr eaLnBrk="1" hangingPunct="1">
              <a:spcBef>
                <a:spcPct val="0"/>
              </a:spcBef>
              <a:buNone/>
            </a:pPr>
            <a:r>
              <a:rPr lang="en-GB" altLang="en-US" sz="2000" dirty="0">
                <a:solidFill>
                  <a:srgbClr val="FBFBFB"/>
                </a:solidFill>
                <a:latin typeface="Arial" panose="020B0604020202020204" pitchFamily="34" charset="0"/>
              </a:rPr>
              <a:t>29</a:t>
            </a:r>
            <a:r>
              <a:rPr lang="en-GB" altLang="en-US" sz="2000" baseline="30000" dirty="0">
                <a:solidFill>
                  <a:srgbClr val="FBFBFB"/>
                </a:solidFill>
                <a:latin typeface="Arial" panose="020B0604020202020204" pitchFamily="34" charset="0"/>
              </a:rPr>
              <a:t>th</a:t>
            </a:r>
            <a:r>
              <a:rPr lang="en-GB" altLang="en-US" sz="2000" dirty="0">
                <a:solidFill>
                  <a:srgbClr val="FBFBFB"/>
                </a:solidFill>
                <a:latin typeface="Arial" panose="020B0604020202020204" pitchFamily="34" charset="0"/>
              </a:rPr>
              <a:t> September 2022 </a:t>
            </a:r>
          </a:p>
          <a:p>
            <a:pPr eaLnBrk="1" hangingPunct="1">
              <a:spcBef>
                <a:spcPct val="0"/>
              </a:spcBef>
              <a:buNone/>
            </a:pPr>
            <a:r>
              <a:rPr lang="en-GB" altLang="en-US" sz="2000" dirty="0">
                <a:solidFill>
                  <a:srgbClr val="FBFBFB"/>
                </a:solidFill>
                <a:latin typeface="Arial" panose="020B0604020202020204" pitchFamily="34" charset="0"/>
              </a:rPr>
              <a:t>On-line @ 6pm – 7.30pm </a:t>
            </a:r>
            <a:endParaRPr lang="en-US" sz="2000" dirty="0">
              <a:solidFill>
                <a:srgbClr val="FBFBFB"/>
              </a:solidFill>
            </a:endParaRPr>
          </a:p>
          <a:p>
            <a:pPr eaLnBrk="1" hangingPunct="1">
              <a:spcBef>
                <a:spcPct val="0"/>
              </a:spcBef>
              <a:buFontTx/>
              <a:buNone/>
            </a:pPr>
            <a:endParaRPr lang="en-GB" altLang="en-US" sz="3300" dirty="0">
              <a:solidFill>
                <a:srgbClr val="FBFBFB"/>
              </a:solidFill>
              <a:latin typeface="Arial" panose="020B0604020202020204" pitchFamily="34" charset="0"/>
            </a:endParaRPr>
          </a:p>
        </p:txBody>
      </p:sp>
    </p:spTree>
    <p:extLst>
      <p:ext uri="{BB962C8B-B14F-4D97-AF65-F5344CB8AC3E}">
        <p14:creationId xmlns:p14="http://schemas.microsoft.com/office/powerpoint/2010/main" val="25419981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3000"/>
                                        <p:tgtEl>
                                          <p:spTgt spid="15362"/>
                                        </p:tgtEl>
                                      </p:cBhvr>
                                    </p:animEffect>
                                  </p:childTnLst>
                                </p:cTn>
                              </p:par>
                              <p:par>
                                <p:cTn id="8" presetID="10" presetClass="entr" presetSubtype="0" fill="hold" nodeType="withEffect">
                                  <p:stCondLst>
                                    <p:cond delay="20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3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FCABBE31-5B49-B048-BBBC-EAC38AEC60EC}"/>
              </a:ext>
            </a:extLst>
          </p:cNvPr>
          <p:cNvSpPr txBox="1">
            <a:spLocks noChangeArrowheads="1"/>
          </p:cNvSpPr>
          <p:nvPr/>
        </p:nvSpPr>
        <p:spPr bwMode="auto">
          <a:xfrm>
            <a:off x="5220073" y="1779663"/>
            <a:ext cx="2988332" cy="7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eaLnBrk="1" hangingPunct="1">
              <a:spcBef>
                <a:spcPct val="0"/>
              </a:spcBef>
              <a:spcAft>
                <a:spcPts val="1050"/>
              </a:spcAft>
              <a:buNone/>
              <a:defRPr/>
            </a:pPr>
            <a:r>
              <a:rPr lang="en-GB" sz="1800" b="1" dirty="0">
                <a:solidFill>
                  <a:srgbClr val="3F2B56"/>
                </a:solidFill>
                <a:latin typeface="Arial" panose="020B0604020202020204" pitchFamily="34" charset="0"/>
                <a:cs typeface="Arial" panose="020B0604020202020204" pitchFamily="34" charset="0"/>
              </a:rPr>
              <a:t>Shabir Hussain</a:t>
            </a:r>
          </a:p>
          <a:p>
            <a:pPr marL="0" indent="0" eaLnBrk="1" hangingPunct="1">
              <a:spcBef>
                <a:spcPct val="0"/>
              </a:spcBef>
              <a:spcAft>
                <a:spcPts val="1050"/>
              </a:spcAft>
              <a:buNone/>
              <a:defRPr/>
            </a:pPr>
            <a:r>
              <a:rPr lang="en-GB" sz="1400" dirty="0">
                <a:solidFill>
                  <a:srgbClr val="3F2B56"/>
                </a:solidFill>
                <a:latin typeface="Arial" panose="020B0604020202020204" pitchFamily="34" charset="0"/>
                <a:cs typeface="Arial" panose="020B0604020202020204" pitchFamily="34" charset="0"/>
              </a:rPr>
              <a:t>Lead Officer – Rent With Confidence,</a:t>
            </a:r>
            <a:br>
              <a:rPr lang="en-GB" sz="1400" dirty="0">
                <a:solidFill>
                  <a:srgbClr val="3F2B56"/>
                </a:solidFill>
                <a:latin typeface="Arial" panose="020B0604020202020204" pitchFamily="34" charset="0"/>
                <a:cs typeface="Arial" panose="020B0604020202020204" pitchFamily="34" charset="0"/>
              </a:rPr>
            </a:br>
            <a:endParaRPr lang="en-GB" sz="1400" dirty="0">
              <a:solidFill>
                <a:srgbClr val="3F2B56"/>
              </a:solidFill>
              <a:latin typeface="Arial" panose="020B0604020202020204" pitchFamily="34" charset="0"/>
              <a:cs typeface="Arial" panose="020B0604020202020204" pitchFamily="34" charset="0"/>
            </a:endParaRPr>
          </a:p>
        </p:txBody>
      </p:sp>
      <p:sp>
        <p:nvSpPr>
          <p:cNvPr id="8" name="Rectangle 3">
            <a:extLst>
              <a:ext uri="{FF2B5EF4-FFF2-40B4-BE49-F238E27FC236}">
                <a16:creationId xmlns:a16="http://schemas.microsoft.com/office/drawing/2014/main" id="{F6D5C23B-FF41-C244-A940-54947D180F24}"/>
              </a:ext>
            </a:extLst>
          </p:cNvPr>
          <p:cNvSpPr txBox="1">
            <a:spLocks noChangeArrowheads="1"/>
          </p:cNvSpPr>
          <p:nvPr/>
        </p:nvSpPr>
        <p:spPr bwMode="auto">
          <a:xfrm>
            <a:off x="5130031" y="2499742"/>
            <a:ext cx="340241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eaLnBrk="1" hangingPunct="1">
              <a:spcBef>
                <a:spcPct val="0"/>
              </a:spcBef>
              <a:spcAft>
                <a:spcPts val="1050"/>
              </a:spcAft>
              <a:buNone/>
              <a:defRPr/>
            </a:pPr>
            <a:r>
              <a:rPr lang="en-GB" sz="1400" b="1" dirty="0">
                <a:solidFill>
                  <a:srgbClr val="3F2B56"/>
                </a:solidFill>
                <a:latin typeface="Arial" panose="020B0604020202020204" pitchFamily="34" charset="0"/>
                <a:ea typeface="ＭＳ Ｐゴシック" charset="0"/>
                <a:cs typeface="Arial" panose="020B0604020202020204" pitchFamily="34" charset="0"/>
              </a:rPr>
              <a:t>e:</a:t>
            </a:r>
            <a:r>
              <a:rPr lang="en-GB" sz="1400" dirty="0">
                <a:solidFill>
                  <a:srgbClr val="3F2B56"/>
                </a:solidFill>
                <a:latin typeface="Arial" panose="020B0604020202020204" pitchFamily="34" charset="0"/>
                <a:ea typeface="ＭＳ Ｐゴシック" charset="0"/>
                <a:cs typeface="Arial" panose="020B0604020202020204" pitchFamily="34" charset="0"/>
              </a:rPr>
              <a:t>Shabir.hussain2@wolverhampton.gov.uk </a:t>
            </a:r>
            <a:r>
              <a:rPr lang="en-GB" sz="1400" b="1" dirty="0">
                <a:solidFill>
                  <a:srgbClr val="3F2B56"/>
                </a:solidFill>
                <a:latin typeface="Arial" panose="020B0604020202020204" pitchFamily="34" charset="0"/>
                <a:ea typeface="ＭＳ Ｐゴシック" charset="0"/>
                <a:cs typeface="Arial" panose="020B0604020202020204" pitchFamily="34" charset="0"/>
              </a:rPr>
              <a:t>t: </a:t>
            </a:r>
            <a:r>
              <a:rPr lang="en-GB" sz="1400" dirty="0">
                <a:solidFill>
                  <a:srgbClr val="3F2B56"/>
                </a:solidFill>
                <a:latin typeface="Arial" panose="020B0604020202020204" pitchFamily="34" charset="0"/>
                <a:ea typeface="ＭＳ Ｐゴシック" charset="0"/>
                <a:cs typeface="Arial" panose="020B0604020202020204" pitchFamily="34" charset="0"/>
              </a:rPr>
              <a:t>07773 193 566</a:t>
            </a:r>
          </a:p>
          <a:p>
            <a:pPr marL="0" indent="0" eaLnBrk="1" hangingPunct="1">
              <a:spcBef>
                <a:spcPct val="0"/>
              </a:spcBef>
              <a:spcAft>
                <a:spcPts val="1050"/>
              </a:spcAft>
              <a:buNone/>
              <a:defRPr/>
            </a:pPr>
            <a:r>
              <a:rPr lang="en-GB" sz="1800" b="1" dirty="0">
                <a:solidFill>
                  <a:srgbClr val="3F2B56"/>
                </a:solidFill>
                <a:latin typeface="Arial" panose="020B0604020202020204" pitchFamily="34" charset="0"/>
                <a:ea typeface="ＭＳ Ｐゴシック" charset="0"/>
                <a:cs typeface="Arial" panose="020B0604020202020204" pitchFamily="34" charset="0"/>
              </a:rPr>
              <a:t> Rennu Biant </a:t>
            </a:r>
          </a:p>
          <a:p>
            <a:pPr marL="0" indent="0" eaLnBrk="1" hangingPunct="1">
              <a:spcBef>
                <a:spcPct val="0"/>
              </a:spcBef>
              <a:spcAft>
                <a:spcPts val="1050"/>
              </a:spcAft>
              <a:buNone/>
              <a:defRPr/>
            </a:pPr>
            <a:r>
              <a:rPr lang="en-GB" sz="1400" dirty="0">
                <a:solidFill>
                  <a:srgbClr val="3F2B56"/>
                </a:solidFill>
                <a:latin typeface="Arial" panose="020B0604020202020204" pitchFamily="34" charset="0"/>
                <a:ea typeface="ＭＳ Ｐゴシック" charset="0"/>
                <a:cs typeface="Arial" panose="020B0604020202020204" pitchFamily="34" charset="0"/>
              </a:rPr>
              <a:t>Private Landlord Liaison Officer – Rent with Confidence</a:t>
            </a:r>
          </a:p>
          <a:p>
            <a:pPr marL="0" indent="0" eaLnBrk="1" hangingPunct="1">
              <a:spcBef>
                <a:spcPct val="0"/>
              </a:spcBef>
              <a:spcAft>
                <a:spcPts val="0"/>
              </a:spcAft>
              <a:buNone/>
              <a:defRPr/>
            </a:pPr>
            <a:r>
              <a:rPr lang="en-GB" sz="1400" b="1" dirty="0">
                <a:solidFill>
                  <a:srgbClr val="3F2B56"/>
                </a:solidFill>
                <a:latin typeface="Arial" panose="020B0604020202020204" pitchFamily="34" charset="0"/>
                <a:ea typeface="ＭＳ Ｐゴシック" charset="0"/>
                <a:cs typeface="Arial" panose="020B0604020202020204" pitchFamily="34" charset="0"/>
              </a:rPr>
              <a:t>e: </a:t>
            </a:r>
            <a:r>
              <a:rPr lang="en-GB" sz="1400" dirty="0">
                <a:solidFill>
                  <a:srgbClr val="3F2B56"/>
                </a:solidFill>
                <a:latin typeface="Arial" panose="020B0604020202020204" pitchFamily="34" charset="0"/>
                <a:ea typeface="ＭＳ Ｐゴシック" charset="0"/>
                <a:cs typeface="Arial" panose="020B0604020202020204" pitchFamily="34" charset="0"/>
              </a:rPr>
              <a:t>rennu.biant2@wolverhampton.gov.uk      </a:t>
            </a:r>
            <a:r>
              <a:rPr lang="en-GB" sz="1400" b="1" dirty="0">
                <a:solidFill>
                  <a:srgbClr val="3F2B56"/>
                </a:solidFill>
                <a:latin typeface="Arial" panose="020B0604020202020204" pitchFamily="34" charset="0"/>
                <a:ea typeface="ＭＳ Ｐゴシック" charset="0"/>
                <a:cs typeface="Arial" panose="020B0604020202020204" pitchFamily="34" charset="0"/>
              </a:rPr>
              <a:t>t: </a:t>
            </a:r>
            <a:r>
              <a:rPr lang="en-GB" sz="1400" dirty="0">
                <a:solidFill>
                  <a:srgbClr val="3F2B56"/>
                </a:solidFill>
                <a:latin typeface="Arial" panose="020B0604020202020204" pitchFamily="34" charset="0"/>
                <a:ea typeface="ＭＳ Ｐゴシック" charset="0"/>
                <a:cs typeface="Arial" panose="020B0604020202020204" pitchFamily="34" charset="0"/>
              </a:rPr>
              <a:t>07773 194 683</a:t>
            </a:r>
          </a:p>
          <a:p>
            <a:pPr marL="0" indent="0" eaLnBrk="1" hangingPunct="1">
              <a:spcBef>
                <a:spcPct val="0"/>
              </a:spcBef>
              <a:spcAft>
                <a:spcPts val="0"/>
              </a:spcAft>
              <a:buNone/>
              <a:defRPr/>
            </a:pPr>
            <a:endParaRPr lang="en-GB" sz="1400" dirty="0">
              <a:solidFill>
                <a:srgbClr val="3F2B56"/>
              </a:solidFill>
              <a:latin typeface="Arial" panose="020B0604020202020204" pitchFamily="34" charset="0"/>
              <a:ea typeface="ＭＳ Ｐゴシック" charset="0"/>
              <a:cs typeface="Arial" panose="020B0604020202020204" pitchFamily="34" charset="0"/>
            </a:endParaRPr>
          </a:p>
        </p:txBody>
      </p:sp>
      <p:sp>
        <p:nvSpPr>
          <p:cNvPr id="5" name="Rectangle 2">
            <a:extLst>
              <a:ext uri="{FF2B5EF4-FFF2-40B4-BE49-F238E27FC236}">
                <a16:creationId xmlns:a16="http://schemas.microsoft.com/office/drawing/2014/main" id="{81364859-6E6B-4ED6-B491-94E76E8EC584}"/>
              </a:ext>
            </a:extLst>
          </p:cNvPr>
          <p:cNvSpPr txBox="1">
            <a:spLocks/>
          </p:cNvSpPr>
          <p:nvPr/>
        </p:nvSpPr>
        <p:spPr>
          <a:xfrm>
            <a:off x="1122047" y="1059582"/>
            <a:ext cx="2592288" cy="648072"/>
          </a:xfrm>
          <a:prstGeom prst="rect">
            <a:avLst/>
          </a:prstGeom>
        </p:spPr>
        <p:txBody>
          <a:bodyPr vert="horz" wrap="none" lIns="0" tIns="0" rIns="0" bIns="0" numCol="1" anchor="b" anchorCtr="0" compatLnSpc="1">
            <a:prstTxWarp prst="textNoShape">
              <a:avLst/>
            </a:prstTxWarp>
          </a:bodyPr>
          <a:lstStyle>
            <a:lvl1pPr algn="ctr"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lgn="l" eaLnBrk="1" hangingPunct="1">
              <a:spcAft>
                <a:spcPct val="50000"/>
              </a:spcAft>
            </a:pPr>
            <a:r>
              <a:rPr lang="en-US" altLang="en-US" sz="4400" b="1" dirty="0">
                <a:solidFill>
                  <a:srgbClr val="3F2B56"/>
                </a:solidFill>
                <a:latin typeface="Arial" panose="020B0604020202020204" pitchFamily="34" charset="0"/>
                <a:cs typeface="Arial" panose="020B0604020202020204" pitchFamily="34" charset="0"/>
              </a:rPr>
              <a:t>Thank you</a:t>
            </a:r>
          </a:p>
        </p:txBody>
      </p:sp>
      <p:pic>
        <p:nvPicPr>
          <p:cNvPr id="3" name="Picture 2" descr="Text&#10;&#10;Description automatically generated with medium confidence">
            <a:extLst>
              <a:ext uri="{FF2B5EF4-FFF2-40B4-BE49-F238E27FC236}">
                <a16:creationId xmlns:a16="http://schemas.microsoft.com/office/drawing/2014/main" id="{FCEE5E80-54E7-4B79-8230-51652FC3A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2103190"/>
            <a:ext cx="4213672" cy="1929521"/>
          </a:xfrm>
          <a:prstGeom prst="rect">
            <a:avLst/>
          </a:prstGeom>
        </p:spPr>
      </p:pic>
      <p:pic>
        <p:nvPicPr>
          <p:cNvPr id="9" name="Picture 8" descr="Supported by the City of Wolverhampton Council">
            <a:extLst>
              <a:ext uri="{FF2B5EF4-FFF2-40B4-BE49-F238E27FC236}">
                <a16:creationId xmlns:a16="http://schemas.microsoft.com/office/drawing/2014/main" id="{D8A9DC6E-BAD5-44AF-A99A-83CBFD3A8D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227934"/>
            <a:ext cx="1612900" cy="546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61C87-8E80-8045-9BDB-EEB9C87473FB}"/>
              </a:ext>
            </a:extLst>
          </p:cNvPr>
          <p:cNvSpPr/>
          <p:nvPr/>
        </p:nvSpPr>
        <p:spPr>
          <a:xfrm>
            <a:off x="0" y="0"/>
            <a:ext cx="9144000" cy="5143500"/>
          </a:xfrm>
          <a:prstGeom prst="rect">
            <a:avLst/>
          </a:prstGeom>
          <a:solidFill>
            <a:srgbClr val="2E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lane, purple, large, airplane&#10;&#10;Description automatically generated">
            <a:extLst>
              <a:ext uri="{FF2B5EF4-FFF2-40B4-BE49-F238E27FC236}">
                <a16:creationId xmlns:a16="http://schemas.microsoft.com/office/drawing/2014/main" id="{B84CDAFA-F33E-504A-B819-81BB8C6B1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pic>
        <p:nvPicPr>
          <p:cNvPr id="18" name="Picture 17">
            <a:extLst>
              <a:ext uri="{FF2B5EF4-FFF2-40B4-BE49-F238E27FC236}">
                <a16:creationId xmlns:a16="http://schemas.microsoft.com/office/drawing/2014/main" id="{D566E32C-5090-E744-8882-B85DCCFA9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11511"/>
            <a:ext cx="1352550" cy="390525"/>
          </a:xfrm>
          <a:prstGeom prst="rect">
            <a:avLst/>
          </a:prstGeom>
        </p:spPr>
      </p:pic>
      <p:sp>
        <p:nvSpPr>
          <p:cNvPr id="4" name="Rectangle 3">
            <a:extLst>
              <a:ext uri="{FF2B5EF4-FFF2-40B4-BE49-F238E27FC236}">
                <a16:creationId xmlns:a16="http://schemas.microsoft.com/office/drawing/2014/main" id="{2EC79A9D-B223-CB43-9CD9-B980B5789144}"/>
              </a:ext>
            </a:extLst>
          </p:cNvPr>
          <p:cNvSpPr/>
          <p:nvPr/>
        </p:nvSpPr>
        <p:spPr>
          <a:xfrm>
            <a:off x="245567" y="4371951"/>
            <a:ext cx="4863146" cy="408925"/>
          </a:xfrm>
          <a:prstGeom prst="rect">
            <a:avLst/>
          </a:prstGeom>
          <a:solidFill>
            <a:srgbClr val="3C2A4F">
              <a:alpha val="50196"/>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2E2133"/>
              </a:highlight>
            </a:endParaRPr>
          </a:p>
        </p:txBody>
      </p:sp>
      <p:sp>
        <p:nvSpPr>
          <p:cNvPr id="19" name="TextBox 6">
            <a:extLst>
              <a:ext uri="{FF2B5EF4-FFF2-40B4-BE49-F238E27FC236}">
                <a16:creationId xmlns:a16="http://schemas.microsoft.com/office/drawing/2014/main" id="{17A8A567-C7D3-564B-8CF3-AB56764C995E}"/>
              </a:ext>
            </a:extLst>
          </p:cNvPr>
          <p:cNvSpPr txBox="1">
            <a:spLocks noChangeArrowheads="1"/>
          </p:cNvSpPr>
          <p:nvPr/>
        </p:nvSpPr>
        <p:spPr bwMode="auto">
          <a:xfrm>
            <a:off x="7118862" y="4835724"/>
            <a:ext cx="2070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solidFill>
                  <a:srgbClr val="FBFBFB"/>
                </a:solidFill>
                <a:latin typeface="Arial" panose="020B0604020202020204" pitchFamily="34" charset="0"/>
                <a:cs typeface="Arial" panose="020B0604020202020204" pitchFamily="34" charset="0"/>
              </a:rPr>
              <a:t>wolverhampton.</a:t>
            </a:r>
            <a:r>
              <a:rPr lang="en-US" altLang="en-US" sz="1400">
                <a:solidFill>
                  <a:srgbClr val="FBFBFB"/>
                </a:solidFill>
                <a:latin typeface="Arial" panose="020B0604020202020204" pitchFamily="34" charset="0"/>
                <a:cs typeface="Arial" panose="020B0604020202020204" pitchFamily="34" charset="0"/>
              </a:rPr>
              <a:t>gov.uk</a:t>
            </a:r>
          </a:p>
        </p:txBody>
      </p:sp>
      <p:sp>
        <p:nvSpPr>
          <p:cNvPr id="15362" name="Text Box 2">
            <a:extLst>
              <a:ext uri="{FF2B5EF4-FFF2-40B4-BE49-F238E27FC236}">
                <a16:creationId xmlns:a16="http://schemas.microsoft.com/office/drawing/2014/main" id="{E38B751D-3C42-7F40-B1AB-EAE7C142C53B}"/>
              </a:ext>
            </a:extLst>
          </p:cNvPr>
          <p:cNvSpPr txBox="1">
            <a:spLocks noChangeArrowheads="1"/>
          </p:cNvSpPr>
          <p:nvPr/>
        </p:nvSpPr>
        <p:spPr bwMode="auto">
          <a:xfrm>
            <a:off x="1602000" y="2271671"/>
            <a:ext cx="616223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300" dirty="0">
                <a:solidFill>
                  <a:srgbClr val="FBFBFB"/>
                </a:solidFill>
                <a:latin typeface="Arial" panose="020B0604020202020204" pitchFamily="34" charset="0"/>
              </a:rPr>
              <a:t>Private Rented Sector News  </a:t>
            </a:r>
          </a:p>
        </p:txBody>
      </p:sp>
      <p:cxnSp>
        <p:nvCxnSpPr>
          <p:cNvPr id="14" name="Straight Connector 13">
            <a:extLst>
              <a:ext uri="{FF2B5EF4-FFF2-40B4-BE49-F238E27FC236}">
                <a16:creationId xmlns:a16="http://schemas.microsoft.com/office/drawing/2014/main" id="{68E625AC-5D82-B943-B135-ABDBB56F2D33}"/>
              </a:ext>
            </a:extLst>
          </p:cNvPr>
          <p:cNvCxnSpPr>
            <a:cxnSpLocks/>
          </p:cNvCxnSpPr>
          <p:nvPr/>
        </p:nvCxnSpPr>
        <p:spPr>
          <a:xfrm flipV="1">
            <a:off x="1803653" y="4468156"/>
            <a:ext cx="0" cy="227096"/>
          </a:xfrm>
          <a:prstGeom prst="line">
            <a:avLst/>
          </a:prstGeom>
          <a:ln w="6350">
            <a:solidFill>
              <a:srgbClr val="FBFBF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0A97C31-304B-4C3D-8B71-1A0E377C5259}"/>
              </a:ext>
            </a:extLst>
          </p:cNvPr>
          <p:cNvSpPr txBox="1"/>
          <p:nvPr/>
        </p:nvSpPr>
        <p:spPr>
          <a:xfrm>
            <a:off x="274859" y="4479713"/>
            <a:ext cx="1592004" cy="215444"/>
          </a:xfrm>
          <a:prstGeom prst="rect">
            <a:avLst/>
          </a:prstGeom>
          <a:noFill/>
        </p:spPr>
        <p:txBody>
          <a:bodyPr wrap="square" rtlCol="0">
            <a:spAutoFit/>
          </a:bodyPr>
          <a:lstStyle/>
          <a:p>
            <a:r>
              <a:rPr lang="en-GB" altLang="en-US" sz="800" b="1" spc="300" dirty="0">
                <a:solidFill>
                  <a:srgbClr val="FBFBFB"/>
                </a:solidFill>
                <a:latin typeface="Arial" panose="020B0604020202020204" pitchFamily="34" charset="0"/>
              </a:rPr>
              <a:t>Shabir Hussain</a:t>
            </a:r>
          </a:p>
        </p:txBody>
      </p:sp>
      <p:sp>
        <p:nvSpPr>
          <p:cNvPr id="11" name="TextBox 10">
            <a:extLst>
              <a:ext uri="{FF2B5EF4-FFF2-40B4-BE49-F238E27FC236}">
                <a16:creationId xmlns:a16="http://schemas.microsoft.com/office/drawing/2014/main" id="{383877A9-3863-4F0A-80ED-7758E4F791E0}"/>
              </a:ext>
            </a:extLst>
          </p:cNvPr>
          <p:cNvSpPr txBox="1"/>
          <p:nvPr/>
        </p:nvSpPr>
        <p:spPr>
          <a:xfrm>
            <a:off x="1834815" y="4488348"/>
            <a:ext cx="3411508" cy="215444"/>
          </a:xfrm>
          <a:prstGeom prst="rect">
            <a:avLst/>
          </a:prstGeom>
          <a:noFill/>
        </p:spPr>
        <p:txBody>
          <a:bodyPr wrap="square" rtlCol="0">
            <a:spAutoFit/>
          </a:bodyPr>
          <a:lstStyle/>
          <a:p>
            <a:r>
              <a:rPr lang="en-GB" altLang="en-US" sz="800" spc="300" dirty="0">
                <a:solidFill>
                  <a:srgbClr val="FBFBFB"/>
                </a:solidFill>
                <a:latin typeface="Arial" panose="020B0604020202020204" pitchFamily="34" charset="0"/>
                <a:cs typeface="Arial" panose="020B0604020202020204" pitchFamily="34" charset="0"/>
              </a:rPr>
              <a:t>Lead – Rent With Confidence Scheme </a:t>
            </a:r>
          </a:p>
        </p:txBody>
      </p:sp>
    </p:spTree>
    <p:extLst>
      <p:ext uri="{BB962C8B-B14F-4D97-AF65-F5344CB8AC3E}">
        <p14:creationId xmlns:p14="http://schemas.microsoft.com/office/powerpoint/2010/main" val="1041146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p:nvPr>
        </p:nvSpPr>
        <p:spPr>
          <a:xfrm>
            <a:off x="1891867" y="66456"/>
            <a:ext cx="3848096" cy="708977"/>
          </a:xfrm>
        </p:spPr>
        <p:txBody>
          <a:bodyPr vert="horz" lIns="0" tIns="0" rIns="0" bIns="0" numCol="1" anchorCtr="0" compatLnSpc="1">
            <a:prstTxWarp prst="textNoShape">
              <a:avLst/>
            </a:prstTxWarp>
            <a:normAutofit/>
          </a:bodyPr>
          <a:lstStyle/>
          <a:p>
            <a:pPr algn="ctr" eaLnBrk="1" hangingPunct="1">
              <a:spcAft>
                <a:spcPct val="50000"/>
              </a:spcAft>
            </a:pPr>
            <a:r>
              <a:rPr lang="en-US" altLang="en-US" sz="3000" b="1" dirty="0">
                <a:latin typeface="Arial" panose="020B0604020202020204" pitchFamily="34" charset="0"/>
                <a:cs typeface="Arial" panose="020B0604020202020204" pitchFamily="34" charset="0"/>
              </a:rPr>
              <a:t>Sector News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idx="1"/>
          </p:nvPr>
        </p:nvSpPr>
        <p:spPr>
          <a:xfrm>
            <a:off x="179511" y="775433"/>
            <a:ext cx="7272809" cy="4156757"/>
          </a:xfrm>
        </p:spPr>
        <p:txBody>
          <a:bodyPr vert="horz" lIns="0" tIns="0" rIns="0" bIns="0" numCol="1" anchorCtr="0" compatLnSpc="1">
            <a:prstTxWarp prst="textNoShape">
              <a:avLst/>
            </a:prstTxWarp>
            <a:noAutofit/>
          </a:bodyPr>
          <a:lstStyle/>
          <a:p>
            <a:pPr marL="0" indent="0">
              <a:lnSpc>
                <a:spcPct val="90000"/>
              </a:lnSpc>
              <a:buNone/>
            </a:pPr>
            <a:endParaRPr lang="en-GB" sz="1600" b="1" dirty="0">
              <a:latin typeface="Arial" panose="020B0604020202020204" pitchFamily="34" charset="0"/>
              <a:cs typeface="Arial" panose="020B0604020202020204" pitchFamily="34" charset="0"/>
            </a:endParaRPr>
          </a:p>
          <a:p>
            <a:pPr marL="0" indent="0" algn="ctr">
              <a:lnSpc>
                <a:spcPct val="90000"/>
              </a:lnSpc>
              <a:buNone/>
            </a:pPr>
            <a:r>
              <a:rPr lang="en-GB" sz="1400" b="1" dirty="0">
                <a:latin typeface="Arial" panose="020B0604020202020204" pitchFamily="34" charset="0"/>
                <a:cs typeface="Arial" panose="020B0604020202020204" pitchFamily="34" charset="0"/>
              </a:rPr>
              <a:t>Smoke and Carbon Monoxide Detector Requirements</a:t>
            </a:r>
          </a:p>
          <a:p>
            <a:pPr marL="0" indent="0">
              <a:buNone/>
            </a:pPr>
            <a:r>
              <a:rPr lang="en-GB" sz="1400" dirty="0">
                <a:latin typeface="Arial" panose="020B0604020202020204" pitchFamily="34" charset="0"/>
                <a:cs typeface="Arial" panose="020B0604020202020204" pitchFamily="34" charset="0"/>
              </a:rPr>
              <a:t>As of 1 October 2022, the legislation will be updated, expanding the number of rooms which will require a carbon monoxide alarm.</a:t>
            </a:r>
          </a:p>
          <a:p>
            <a:pPr lvl="0"/>
            <a:r>
              <a:rPr lang="en-GB" sz="1400" dirty="0">
                <a:latin typeface="Arial" panose="020B0604020202020204" pitchFamily="34" charset="0"/>
                <a:cs typeface="Arial" panose="020B0604020202020204" pitchFamily="34" charset="0"/>
              </a:rPr>
              <a:t>There is at least one smoke detector on each floor of their homes where there is a room used as living accommodation</a:t>
            </a:r>
          </a:p>
          <a:p>
            <a:pPr lvl="0"/>
            <a:r>
              <a:rPr lang="en-GB" sz="1400" dirty="0">
                <a:latin typeface="Arial" panose="020B0604020202020204" pitchFamily="34" charset="0"/>
                <a:cs typeface="Arial" panose="020B0604020202020204" pitchFamily="34" charset="0"/>
              </a:rPr>
              <a:t>A carbon monoxide alarm is fitted in any room used as living accommodation which contains fixed combustion appliance, with the exception of gas cookers e.g. log burner or a gas fire.</a:t>
            </a:r>
          </a:p>
          <a:p>
            <a:pPr lvl="0"/>
            <a:r>
              <a:rPr lang="en-GB" sz="1400" dirty="0">
                <a:latin typeface="Arial" panose="020B0604020202020204" pitchFamily="34" charset="0"/>
                <a:cs typeface="Arial" panose="020B0604020202020204" pitchFamily="34" charset="0"/>
              </a:rPr>
              <a:t>Smoke alarms and CO alarms are repaired or replaced by the landlord once they are informed or find out that they are faulty.</a:t>
            </a:r>
          </a:p>
          <a:p>
            <a:pPr marL="0" indent="0">
              <a:buNone/>
            </a:pPr>
            <a:r>
              <a:rPr lang="en-GB" sz="1400" dirty="0">
                <a:latin typeface="Arial" panose="020B0604020202020204" pitchFamily="34" charset="0"/>
                <a:cs typeface="Arial" panose="020B0604020202020204" pitchFamily="34" charset="0"/>
              </a:rPr>
              <a:t>The regulations apply both to houses and flats and also to HMOs; and are included in HMO licences. Failure to comply can lead to a civil penalty being imposed of up to £5,000.</a:t>
            </a:r>
          </a:p>
          <a:p>
            <a:pPr marL="0" indent="0">
              <a:buNone/>
            </a:pPr>
            <a:r>
              <a:rPr lang="en-GB" sz="1400" dirty="0">
                <a:latin typeface="Arial" panose="020B0604020202020204" pitchFamily="34" charset="0"/>
                <a:cs typeface="Arial" panose="020B0604020202020204" pitchFamily="34" charset="0"/>
              </a:rPr>
              <a:t>These provisions only apply in England at the moment. However similar requirements are set to be introduced in Wales once the Renting Homes Wales Act is brought into force</a:t>
            </a:r>
          </a:p>
          <a:p>
            <a:pPr marL="0" indent="0">
              <a:buNone/>
            </a:pPr>
            <a:r>
              <a:rPr lang="en-GB" sz="1400" dirty="0">
                <a:latin typeface="Arial" panose="020B0604020202020204" pitchFamily="34" charset="0"/>
                <a:cs typeface="Arial" panose="020B0604020202020204" pitchFamily="34" charset="0"/>
              </a:rPr>
              <a:t>Link: </a:t>
            </a:r>
            <a:r>
              <a:rPr lang="en-GB" sz="1400" dirty="0">
                <a:latin typeface="Arial" panose="020B0604020202020204" pitchFamily="34" charset="0"/>
                <a:cs typeface="Arial" panose="020B0604020202020204" pitchFamily="34" charset="0"/>
                <a:hlinkClick r:id="rId3"/>
              </a:rPr>
              <a:t>Click here</a:t>
            </a:r>
            <a:r>
              <a:rPr lang="en-GB" sz="1400" dirty="0">
                <a:latin typeface="Arial" panose="020B0604020202020204" pitchFamily="34" charset="0"/>
                <a:cs typeface="Arial" panose="020B0604020202020204" pitchFamily="34" charset="0"/>
              </a:rPr>
              <a:t> for guidance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lnSpc>
                <a:spcPct val="90000"/>
              </a:lnSpc>
              <a:buNone/>
            </a:pPr>
            <a:endParaRPr lang="en-GB" b="1" dirty="0"/>
          </a:p>
          <a:p>
            <a:pPr marL="0" indent="0">
              <a:lnSpc>
                <a:spcPct val="90000"/>
              </a:lnSpc>
              <a:buNone/>
            </a:pPr>
            <a:endParaRPr lang="en-GB" b="1" dirty="0"/>
          </a:p>
          <a:p>
            <a:pPr marL="0" indent="0">
              <a:lnSpc>
                <a:spcPct val="90000"/>
              </a:lnSpc>
              <a:buNone/>
            </a:pPr>
            <a:endParaRPr lang="en-GB" sz="1800" dirty="0">
              <a:latin typeface="Arial" panose="020B0604020202020204" pitchFamily="34" charset="0"/>
              <a:ea typeface="Calibri" panose="020F0502020204030204" pitchFamily="34" charset="0"/>
            </a:endParaRPr>
          </a:p>
        </p:txBody>
      </p:sp>
      <p:pic>
        <p:nvPicPr>
          <p:cNvPr id="3" name="Graphic 2" descr="Megaphone1 outline">
            <a:extLst>
              <a:ext uri="{FF2B5EF4-FFF2-40B4-BE49-F238E27FC236}">
                <a16:creationId xmlns:a16="http://schemas.microsoft.com/office/drawing/2014/main" id="{3B2AAD8E-B76C-4170-B84A-00663CE371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27568" y="1671650"/>
            <a:ext cx="1980952" cy="1800200"/>
          </a:xfrm>
          <a:prstGeom prst="rect">
            <a:avLst/>
          </a:prstGeom>
        </p:spPr>
      </p:pic>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300" b="1" dirty="0" err="1">
                <a:solidFill>
                  <a:srgbClr val="3C2A4F"/>
                </a:solidFill>
                <a:latin typeface="Arial" panose="020B0604020202020204" pitchFamily="34" charset="0"/>
                <a:cs typeface="Arial" panose="020B0604020202020204" pitchFamily="34" charset="0"/>
              </a:rPr>
              <a:t>wolverhampton.</a:t>
            </a:r>
            <a:r>
              <a:rPr lang="en-US" altLang="en-US" sz="1300" dirty="0" err="1">
                <a:solidFill>
                  <a:srgbClr val="3C2A4F"/>
                </a:solidFill>
                <a:latin typeface="Arial" panose="020B0604020202020204" pitchFamily="34" charset="0"/>
                <a:cs typeface="Arial" panose="020B0604020202020204" pitchFamily="34" charset="0"/>
              </a:rPr>
              <a:t>gov.uk</a:t>
            </a:r>
            <a:endParaRPr lang="en-US" altLang="en-US" sz="1300">
              <a:solidFill>
                <a:srgbClr val="3C2A4F"/>
              </a:solidFill>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68534621-B496-46D6-A79E-AC0B8D450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161676"/>
            <a:ext cx="2016224" cy="998379"/>
          </a:xfrm>
          <a:prstGeom prst="rect">
            <a:avLst/>
          </a:prstGeom>
        </p:spPr>
      </p:pic>
    </p:spTree>
    <p:extLst>
      <p:ext uri="{BB962C8B-B14F-4D97-AF65-F5344CB8AC3E}">
        <p14:creationId xmlns:p14="http://schemas.microsoft.com/office/powerpoint/2010/main" val="359850199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p:nvPr>
        </p:nvSpPr>
        <p:spPr>
          <a:xfrm>
            <a:off x="1979712" y="0"/>
            <a:ext cx="3848096" cy="708977"/>
          </a:xfrm>
        </p:spPr>
        <p:txBody>
          <a:bodyPr vert="horz" lIns="0" tIns="0" rIns="0" bIns="0" numCol="1" anchorCtr="0" compatLnSpc="1">
            <a:prstTxWarp prst="textNoShape">
              <a:avLst/>
            </a:prstTxWarp>
            <a:normAutofit/>
          </a:bodyPr>
          <a:lstStyle/>
          <a:p>
            <a:pPr algn="ctr" eaLnBrk="1" hangingPunct="1">
              <a:spcAft>
                <a:spcPct val="50000"/>
              </a:spcAft>
            </a:pPr>
            <a:r>
              <a:rPr lang="en-US" altLang="en-US" sz="3000" b="1" dirty="0">
                <a:latin typeface="Arial" panose="020B0604020202020204" pitchFamily="34" charset="0"/>
                <a:cs typeface="Arial" panose="020B0604020202020204" pitchFamily="34" charset="0"/>
              </a:rPr>
              <a:t>Sector News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idx="1"/>
          </p:nvPr>
        </p:nvSpPr>
        <p:spPr>
          <a:xfrm>
            <a:off x="428433" y="804246"/>
            <a:ext cx="6519831" cy="4156757"/>
          </a:xfrm>
        </p:spPr>
        <p:txBody>
          <a:bodyPr vert="horz" lIns="0" tIns="0" rIns="0" bIns="0" numCol="1" anchorCtr="0" compatLnSpc="1">
            <a:prstTxWarp prst="textNoShape">
              <a:avLst/>
            </a:prstTxWarp>
            <a:noAutofit/>
          </a:bodyPr>
          <a:lstStyle/>
          <a:p>
            <a:pPr marL="0" indent="0" algn="ctr">
              <a:lnSpc>
                <a:spcPct val="90000"/>
              </a:lnSpc>
              <a:buNone/>
            </a:pPr>
            <a:r>
              <a:rPr lang="en-GB" sz="1400" b="1" dirty="0">
                <a:latin typeface="Arial" panose="020B0604020202020204" pitchFamily="34" charset="0"/>
                <a:ea typeface="Calibri" panose="020F0502020204030204" pitchFamily="34" charset="0"/>
                <a:cs typeface="Arial" panose="020B0604020202020204" pitchFamily="34" charset="0"/>
              </a:rPr>
              <a:t>Energy Price Guarantee </a:t>
            </a:r>
          </a:p>
          <a:p>
            <a:pPr marL="0" indent="0">
              <a:lnSpc>
                <a:spcPct val="90000"/>
              </a:lnSpc>
              <a:buNone/>
            </a:pPr>
            <a:endParaRPr lang="en-GB" sz="1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From 1st October, a new ‘Energy Price Guarantee’ will mean a typical UK household will now pay up to an average £2,500 a year on their energy bill for the next two years. This is automatic and applies to all households.</a:t>
            </a:r>
          </a:p>
          <a:p>
            <a:r>
              <a:rPr lang="en-GB" sz="1400" dirty="0">
                <a:latin typeface="Arial" panose="020B0604020202020204" pitchFamily="34" charset="0"/>
                <a:cs typeface="Arial" panose="020B0604020202020204" pitchFamily="34" charset="0"/>
              </a:rPr>
              <a:t>This will save the average household at least £1,000 a year based on current energy prices from October and is in addition to the £400 energy bills discount for all households.</a:t>
            </a:r>
          </a:p>
          <a:p>
            <a:r>
              <a:rPr lang="en-GB" sz="1400" dirty="0">
                <a:latin typeface="Arial" panose="020B0604020202020204" pitchFamily="34" charset="0"/>
                <a:cs typeface="Arial" panose="020B0604020202020204" pitchFamily="34" charset="0"/>
              </a:rPr>
              <a:t>This applies to all households in Great Britain, with the same level of support made available to households in Northern Ireland.</a:t>
            </a:r>
          </a:p>
          <a:p>
            <a:r>
              <a:rPr lang="en-GB" sz="1400" dirty="0">
                <a:latin typeface="Arial" panose="020B0604020202020204" pitchFamily="34" charset="0"/>
                <a:cs typeface="Arial" panose="020B0604020202020204" pitchFamily="34" charset="0"/>
              </a:rPr>
              <a:t>See what </a:t>
            </a:r>
            <a:r>
              <a:rPr lang="en-GB" sz="1400" dirty="0">
                <a:latin typeface="Arial" panose="020B0604020202020204" pitchFamily="34" charset="0"/>
                <a:cs typeface="Arial" panose="020B0604020202020204" pitchFamily="34" charset="0"/>
                <a:hlinkClick r:id="rId3"/>
              </a:rPr>
              <a:t>Help for Households is available</a:t>
            </a:r>
            <a:endParaRPr lang="en-GB" sz="1400" dirty="0">
              <a:latin typeface="Arial" panose="020B0604020202020204" pitchFamily="34" charset="0"/>
              <a:cs typeface="Arial" panose="020B0604020202020204" pitchFamily="34" charset="0"/>
            </a:endParaRPr>
          </a:p>
          <a:p>
            <a:pPr>
              <a:lnSpc>
                <a:spcPct val="90000"/>
              </a:lnSpc>
              <a:buFontTx/>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90000"/>
              </a:lnSpc>
              <a:buFontTx/>
              <a:buChar char="-"/>
            </a:pPr>
            <a:r>
              <a:rPr lang="en-GB" sz="1400" dirty="0">
                <a:latin typeface="Arial" panose="020B0604020202020204" pitchFamily="34" charset="0"/>
                <a:ea typeface="Calibri" panose="020F0502020204030204" pitchFamily="34" charset="0"/>
                <a:cs typeface="Arial" panose="020B0604020202020204" pitchFamily="34" charset="0"/>
              </a:rPr>
              <a:t>Includes update from OFGEM – UK energy regulatory body about energy price cap </a:t>
            </a:r>
          </a:p>
          <a:p>
            <a:pPr>
              <a:lnSpc>
                <a:spcPct val="90000"/>
              </a:lnSpc>
              <a:buFontTx/>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r>
              <a:rPr lang="en-GB" sz="1400" dirty="0">
                <a:latin typeface="Arial" panose="020B0604020202020204" pitchFamily="34" charset="0"/>
                <a:ea typeface="Calibri" panose="020F0502020204030204" pitchFamily="34" charset="0"/>
                <a:cs typeface="Arial" panose="020B0604020202020204" pitchFamily="34" charset="0"/>
              </a:rPr>
              <a:t>For more Information click </a:t>
            </a:r>
            <a:r>
              <a:rPr lang="en-GB" sz="1400" dirty="0">
                <a:latin typeface="Arial" panose="020B0604020202020204" pitchFamily="34" charset="0"/>
                <a:cs typeface="Arial" panose="020B0604020202020204" pitchFamily="34" charset="0"/>
                <a:hlinkClick r:id="rId4"/>
              </a:rPr>
              <a:t>here</a:t>
            </a:r>
            <a:endParaRPr lang="en-GB" sz="1400" dirty="0">
              <a:latin typeface="Arial" panose="020B0604020202020204" pitchFamily="34" charset="0"/>
              <a:ea typeface="Calibri" panose="020F0502020204030204" pitchFamily="34" charset="0"/>
              <a:cs typeface="Arial" panose="020B0604020202020204" pitchFamily="34" charset="0"/>
            </a:endParaRPr>
          </a:p>
        </p:txBody>
      </p:sp>
      <p:pic>
        <p:nvPicPr>
          <p:cNvPr id="3" name="Graphic 2" descr="Megaphone1 outline">
            <a:extLst>
              <a:ext uri="{FF2B5EF4-FFF2-40B4-BE49-F238E27FC236}">
                <a16:creationId xmlns:a16="http://schemas.microsoft.com/office/drawing/2014/main" id="{3B2AAD8E-B76C-4170-B84A-00663CE371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7568" y="1671650"/>
            <a:ext cx="1980952" cy="1800200"/>
          </a:xfrm>
          <a:prstGeom prst="rect">
            <a:avLst/>
          </a:prstGeom>
        </p:spPr>
      </p:pic>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300" b="1" dirty="0" err="1">
                <a:solidFill>
                  <a:srgbClr val="3C2A4F"/>
                </a:solidFill>
                <a:latin typeface="Arial" panose="020B0604020202020204" pitchFamily="34" charset="0"/>
                <a:cs typeface="Arial" panose="020B0604020202020204" pitchFamily="34" charset="0"/>
              </a:rPr>
              <a:t>wolverhampton.</a:t>
            </a:r>
            <a:r>
              <a:rPr lang="en-US" altLang="en-US" sz="1300" dirty="0" err="1">
                <a:solidFill>
                  <a:srgbClr val="3C2A4F"/>
                </a:solidFill>
                <a:latin typeface="Arial" panose="020B0604020202020204" pitchFamily="34" charset="0"/>
                <a:cs typeface="Arial" panose="020B0604020202020204" pitchFamily="34" charset="0"/>
              </a:rPr>
              <a:t>gov.uk</a:t>
            </a:r>
            <a:endParaRPr lang="en-US" altLang="en-US" sz="1300">
              <a:solidFill>
                <a:srgbClr val="3C2A4F"/>
              </a:solidFill>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FE45A96D-E771-45B4-9E60-FB97B4ACE4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161676"/>
            <a:ext cx="2016224" cy="998379"/>
          </a:xfrm>
          <a:prstGeom prst="rect">
            <a:avLst/>
          </a:prstGeom>
        </p:spPr>
      </p:pic>
    </p:spTree>
    <p:extLst>
      <p:ext uri="{BB962C8B-B14F-4D97-AF65-F5344CB8AC3E}">
        <p14:creationId xmlns:p14="http://schemas.microsoft.com/office/powerpoint/2010/main" val="126892283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p:nvPr>
        </p:nvSpPr>
        <p:spPr>
          <a:xfrm>
            <a:off x="1763688" y="0"/>
            <a:ext cx="3848096" cy="708977"/>
          </a:xfrm>
        </p:spPr>
        <p:txBody>
          <a:bodyPr vert="horz" lIns="0" tIns="0" rIns="0" bIns="0" numCol="1" anchorCtr="0" compatLnSpc="1">
            <a:prstTxWarp prst="textNoShape">
              <a:avLst/>
            </a:prstTxWarp>
            <a:normAutofit/>
          </a:bodyPr>
          <a:lstStyle/>
          <a:p>
            <a:pPr algn="ctr" eaLnBrk="1" hangingPunct="1">
              <a:spcAft>
                <a:spcPct val="50000"/>
              </a:spcAft>
            </a:pPr>
            <a:r>
              <a:rPr lang="en-US" altLang="en-US" sz="3000" b="1" dirty="0">
                <a:latin typeface="Arial" panose="020B0604020202020204" pitchFamily="34" charset="0"/>
                <a:cs typeface="Arial" panose="020B0604020202020204" pitchFamily="34" charset="0"/>
              </a:rPr>
              <a:t>Sector News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idx="1"/>
          </p:nvPr>
        </p:nvSpPr>
        <p:spPr>
          <a:xfrm>
            <a:off x="179511" y="775433"/>
            <a:ext cx="7272809" cy="4156757"/>
          </a:xfrm>
        </p:spPr>
        <p:txBody>
          <a:bodyPr vert="horz" lIns="0" tIns="0" rIns="0" bIns="0" numCol="1" anchorCtr="0" compatLnSpc="1">
            <a:prstTxWarp prst="textNoShape">
              <a:avLst/>
            </a:prstTxWarp>
            <a:noAutofit/>
          </a:bodyPr>
          <a:lstStyle/>
          <a:p>
            <a:pPr marL="0" indent="0" algn="ctr">
              <a:lnSpc>
                <a:spcPct val="90000"/>
              </a:lnSpc>
              <a:buNone/>
            </a:pPr>
            <a:r>
              <a:rPr lang="en-GB" sz="1400" b="1" dirty="0">
                <a:latin typeface="Arial"/>
                <a:ea typeface="Calibri" panose="020F0502020204030204" pitchFamily="34" charset="0"/>
              </a:rPr>
              <a:t>Green Grants </a:t>
            </a:r>
          </a:p>
          <a:p>
            <a:pPr marL="0" indent="0">
              <a:lnSpc>
                <a:spcPct val="90000"/>
              </a:lnSpc>
              <a:buNone/>
            </a:pPr>
            <a:endParaRPr lang="en-GB" sz="1800" dirty="0">
              <a:latin typeface="Arial"/>
              <a:ea typeface="Calibri" panose="020F0502020204030204" pitchFamily="34" charset="0"/>
            </a:endParaRPr>
          </a:p>
          <a:p>
            <a:pPr marL="0" indent="0">
              <a:lnSpc>
                <a:spcPct val="90000"/>
              </a:lnSpc>
              <a:buNone/>
            </a:pPr>
            <a:r>
              <a:rPr lang="en-GB" sz="1400" dirty="0">
                <a:latin typeface="Arial"/>
                <a:ea typeface="Calibri" panose="020F0502020204030204" pitchFamily="34" charset="0"/>
              </a:rPr>
              <a:t>The City of Wolverhampton Council has made a commitment to assisting in reducing the city’s energy impact as part of Climate Change Commitment.</a:t>
            </a:r>
          </a:p>
          <a:p>
            <a:pPr marL="0" indent="0">
              <a:lnSpc>
                <a:spcPct val="90000"/>
              </a:lnSpc>
              <a:buNone/>
            </a:pPr>
            <a:endParaRPr lang="en-GB" sz="1400" dirty="0">
              <a:latin typeface="Arial"/>
              <a:ea typeface="Calibri" panose="020F0502020204030204" pitchFamily="34" charset="0"/>
            </a:endParaRPr>
          </a:p>
          <a:p>
            <a:pPr marL="0" indent="0">
              <a:lnSpc>
                <a:spcPct val="90000"/>
              </a:lnSpc>
              <a:buNone/>
            </a:pPr>
            <a:r>
              <a:rPr lang="en-GB" sz="1400" dirty="0">
                <a:latin typeface="Arial"/>
                <a:ea typeface="Calibri" panose="020F0502020204030204" pitchFamily="34" charset="0"/>
              </a:rPr>
              <a:t>To assist homeowners in reducing their energy the City of Wolverhampton Council are working in partnership with Marches Energy Agency, along with Warmer Homes West Midlands to deliver a scheme so that homeowners in the city can receive fully-funded energy upgrades.</a:t>
            </a:r>
          </a:p>
          <a:p>
            <a:pPr marL="0" indent="0">
              <a:lnSpc>
                <a:spcPct val="90000"/>
              </a:lnSpc>
              <a:buNone/>
            </a:pPr>
            <a:endParaRPr lang="en-GB" sz="1400" dirty="0">
              <a:latin typeface="Arial"/>
              <a:ea typeface="Calibri" panose="020F0502020204030204" pitchFamily="34" charset="0"/>
            </a:endParaRPr>
          </a:p>
          <a:p>
            <a:pPr marL="0" indent="0">
              <a:lnSpc>
                <a:spcPct val="90000"/>
              </a:lnSpc>
              <a:buNone/>
            </a:pPr>
            <a:r>
              <a:rPr lang="en-GB" sz="1400" dirty="0">
                <a:latin typeface="Arial"/>
                <a:ea typeface="Calibri" panose="020F0502020204030204" pitchFamily="34" charset="0"/>
              </a:rPr>
              <a:t>Homeowners could be entitled to a variety of measures that include upgraded electrical heating, double glazing, or loft insulation.</a:t>
            </a:r>
          </a:p>
          <a:p>
            <a:pPr marL="0" indent="0">
              <a:lnSpc>
                <a:spcPct val="90000"/>
              </a:lnSpc>
              <a:buNone/>
            </a:pPr>
            <a:r>
              <a:rPr lang="en-GB" sz="1400" dirty="0">
                <a:latin typeface="Arial" panose="020B0604020202020204" pitchFamily="34" charset="0"/>
                <a:ea typeface="Calibri" panose="020F0502020204030204" pitchFamily="34" charset="0"/>
              </a:rPr>
              <a:t>More information click </a:t>
            </a:r>
            <a:r>
              <a:rPr lang="en-US" altLang="en-US" sz="1400" dirty="0">
                <a:latin typeface="Arial" panose="020B0604020202020204" pitchFamily="34" charset="0"/>
                <a:hlinkClick r:id="rId3"/>
              </a:rPr>
              <a:t>here</a:t>
            </a:r>
            <a:endParaRPr lang="en-US" altLang="en-US" sz="1400" dirty="0">
              <a:latin typeface="Arial" panose="020B0604020202020204" pitchFamily="34" charset="0"/>
            </a:endParaRPr>
          </a:p>
          <a:p>
            <a:pPr marL="0" indent="0">
              <a:lnSpc>
                <a:spcPct val="90000"/>
              </a:lnSpc>
              <a:buNone/>
            </a:pPr>
            <a:endParaRPr lang="en-GB" sz="1800" dirty="0">
              <a:latin typeface="Arial" panose="020B0604020202020204" pitchFamily="34" charset="0"/>
              <a:ea typeface="Calibri" panose="020F0502020204030204" pitchFamily="34" charset="0"/>
            </a:endParaRPr>
          </a:p>
          <a:p>
            <a:pPr marL="0" indent="0">
              <a:lnSpc>
                <a:spcPct val="90000"/>
              </a:lnSpc>
              <a:buNone/>
            </a:pPr>
            <a:endParaRPr lang="en-GB" sz="1800" dirty="0">
              <a:latin typeface="Arial" panose="020B0604020202020204" pitchFamily="34" charset="0"/>
              <a:ea typeface="Calibri" panose="020F0502020204030204" pitchFamily="34" charset="0"/>
            </a:endParaRPr>
          </a:p>
        </p:txBody>
      </p:sp>
      <p:pic>
        <p:nvPicPr>
          <p:cNvPr id="3" name="Graphic 2" descr="Megaphone1 outline">
            <a:extLst>
              <a:ext uri="{FF2B5EF4-FFF2-40B4-BE49-F238E27FC236}">
                <a16:creationId xmlns:a16="http://schemas.microsoft.com/office/drawing/2014/main" id="{3B2AAD8E-B76C-4170-B84A-00663CE371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7595" y="1563638"/>
            <a:ext cx="1872209" cy="1800200"/>
          </a:xfrm>
          <a:prstGeom prst="rect">
            <a:avLst/>
          </a:prstGeom>
        </p:spPr>
      </p:pic>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300" b="1" dirty="0" err="1">
                <a:solidFill>
                  <a:srgbClr val="3C2A4F"/>
                </a:solidFill>
                <a:latin typeface="Arial" panose="020B0604020202020204" pitchFamily="34" charset="0"/>
                <a:cs typeface="Arial" panose="020B0604020202020204" pitchFamily="34" charset="0"/>
              </a:rPr>
              <a:t>wolverhampton.</a:t>
            </a:r>
            <a:r>
              <a:rPr lang="en-US" altLang="en-US" sz="1300" dirty="0" err="1">
                <a:solidFill>
                  <a:srgbClr val="3C2A4F"/>
                </a:solidFill>
                <a:latin typeface="Arial" panose="020B0604020202020204" pitchFamily="34" charset="0"/>
                <a:cs typeface="Arial" panose="020B0604020202020204" pitchFamily="34" charset="0"/>
              </a:rPr>
              <a:t>gov.uk</a:t>
            </a:r>
            <a:endParaRPr lang="en-US" altLang="en-US" sz="1300">
              <a:solidFill>
                <a:srgbClr val="3C2A4F"/>
              </a:solidFill>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A8931C62-4885-4A99-B383-435C63230B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161676"/>
            <a:ext cx="2016224" cy="998379"/>
          </a:xfrm>
          <a:prstGeom prst="rect">
            <a:avLst/>
          </a:prstGeom>
        </p:spPr>
      </p:pic>
    </p:spTree>
    <p:extLst>
      <p:ext uri="{BB962C8B-B14F-4D97-AF65-F5344CB8AC3E}">
        <p14:creationId xmlns:p14="http://schemas.microsoft.com/office/powerpoint/2010/main" val="189924916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p:nvPr>
        </p:nvSpPr>
        <p:spPr>
          <a:xfrm>
            <a:off x="2195736" y="46635"/>
            <a:ext cx="3889624" cy="708977"/>
          </a:xfrm>
        </p:spPr>
        <p:txBody>
          <a:bodyPr vert="horz" lIns="0" tIns="0" rIns="0" bIns="0" numCol="1" anchorCtr="0" compatLnSpc="1">
            <a:prstTxWarp prst="textNoShape">
              <a:avLst/>
            </a:prstTxWarp>
            <a:normAutofit/>
          </a:bodyPr>
          <a:lstStyle/>
          <a:p>
            <a:pPr eaLnBrk="1" hangingPunct="1">
              <a:spcAft>
                <a:spcPct val="50000"/>
              </a:spcAft>
            </a:pPr>
            <a:r>
              <a:rPr lang="en-US" altLang="en-US" sz="3000" b="1" dirty="0">
                <a:latin typeface="Arial" panose="020B0604020202020204" pitchFamily="34" charset="0"/>
                <a:cs typeface="Arial" panose="020B0604020202020204" pitchFamily="34" charset="0"/>
              </a:rPr>
              <a:t>Sector News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idx="1"/>
          </p:nvPr>
        </p:nvSpPr>
        <p:spPr>
          <a:xfrm>
            <a:off x="438942" y="629239"/>
            <a:ext cx="6519831" cy="4156757"/>
          </a:xfrm>
        </p:spPr>
        <p:txBody>
          <a:bodyPr vert="horz" lIns="0" tIns="0" rIns="0" bIns="0" numCol="1" anchorCtr="0" compatLnSpc="1">
            <a:prstTxWarp prst="textNoShape">
              <a:avLst/>
            </a:prstTxWarp>
            <a:noAutofit/>
          </a:bodyPr>
          <a:lstStyle/>
          <a:p>
            <a:pPr marL="0" indent="0">
              <a:lnSpc>
                <a:spcPct val="90000"/>
              </a:lnSpc>
              <a:buNone/>
            </a:pPr>
            <a:endParaRPr lang="en-GB" sz="1600" b="1" dirty="0">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endParaRPr lang="en-GB" sz="1600" b="1"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90000"/>
              </a:lnSpc>
              <a:buNone/>
            </a:pPr>
            <a:r>
              <a:rPr lang="en-GB" sz="1400" b="1" dirty="0">
                <a:latin typeface="Arial" panose="020B0604020202020204" pitchFamily="34" charset="0"/>
                <a:ea typeface="Calibri" panose="020F0502020204030204" pitchFamily="34" charset="0"/>
                <a:cs typeface="Arial" panose="020B0604020202020204" pitchFamily="34" charset="0"/>
              </a:rPr>
              <a:t>Policy Paper – “A Fairer Private Rented Sector”</a:t>
            </a:r>
          </a:p>
          <a:p>
            <a:pPr marL="0" indent="0">
              <a:lnSpc>
                <a:spcPct val="90000"/>
              </a:lnSpc>
              <a:buNone/>
            </a:pPr>
            <a:endParaRPr lang="en-GB" sz="1400" dirty="0">
              <a:latin typeface="Arial" panose="020B0604020202020204" pitchFamily="34" charset="0"/>
              <a:cs typeface="Arial" panose="020B0604020202020204" pitchFamily="34" charset="0"/>
            </a:endParaRPr>
          </a:p>
          <a:p>
            <a:pPr marL="0" indent="0">
              <a:lnSpc>
                <a:spcPct val="90000"/>
              </a:lnSpc>
              <a:buNone/>
            </a:pPr>
            <a:r>
              <a:rPr lang="en-GB" sz="1400" dirty="0">
                <a:solidFill>
                  <a:srgbClr val="333333"/>
                </a:solidFill>
                <a:latin typeface="Arial" panose="020B0604020202020204" pitchFamily="34" charset="0"/>
                <a:cs typeface="Arial" panose="020B0604020202020204" pitchFamily="34" charset="0"/>
              </a:rPr>
              <a:t>In June 2022 the Department for Levelling Up, Housing and Communities published its white paper: "A fairer private rented sector" (</a:t>
            </a:r>
            <a:r>
              <a:rPr lang="en-GB" sz="1400" b="1" dirty="0">
                <a:solidFill>
                  <a:srgbClr val="333333"/>
                </a:solidFill>
                <a:latin typeface="Arial" panose="020B0604020202020204" pitchFamily="34" charset="0"/>
                <a:cs typeface="Arial" panose="020B0604020202020204" pitchFamily="34" charset="0"/>
              </a:rPr>
              <a:t>White Paper</a:t>
            </a:r>
            <a:r>
              <a:rPr lang="en-GB" sz="1400" dirty="0">
                <a:solidFill>
                  <a:srgbClr val="333333"/>
                </a:solidFill>
                <a:latin typeface="Arial" panose="020B0604020202020204" pitchFamily="34" charset="0"/>
                <a:cs typeface="Arial" panose="020B0604020202020204" pitchFamily="34" charset="0"/>
              </a:rPr>
              <a:t>). The White Paper forms part of, and builds on, the government's wider plans for levelling up. </a:t>
            </a:r>
          </a:p>
          <a:p>
            <a:pPr marL="0" indent="0">
              <a:lnSpc>
                <a:spcPct val="90000"/>
              </a:lnSpc>
              <a:buNone/>
            </a:pPr>
            <a:endParaRPr lang="en-GB" sz="1400" dirty="0">
              <a:solidFill>
                <a:srgbClr val="333333"/>
              </a:solidFill>
              <a:latin typeface="Arial" panose="020B0604020202020204" pitchFamily="34" charset="0"/>
              <a:cs typeface="Arial" panose="020B0604020202020204" pitchFamily="34" charset="0"/>
            </a:endParaRPr>
          </a:p>
          <a:p>
            <a:pPr marL="0" indent="0">
              <a:lnSpc>
                <a:spcPct val="90000"/>
              </a:lnSpc>
              <a:buNone/>
            </a:pPr>
            <a:r>
              <a:rPr lang="en-GB" sz="1400" dirty="0">
                <a:solidFill>
                  <a:srgbClr val="333333"/>
                </a:solidFill>
                <a:latin typeface="Arial" panose="020B0604020202020204" pitchFamily="34" charset="0"/>
                <a:cs typeface="Arial" panose="020B0604020202020204" pitchFamily="34" charset="0"/>
              </a:rPr>
              <a:t>The intention is to "fundamentally reform the private rented sector and level up housing quality in this country". </a:t>
            </a:r>
          </a:p>
          <a:p>
            <a:pPr marL="0" indent="0">
              <a:lnSpc>
                <a:spcPct val="90000"/>
              </a:lnSpc>
              <a:buNone/>
            </a:pPr>
            <a:endParaRPr lang="en-GB" sz="1400" dirty="0">
              <a:latin typeface="Arial" panose="020B0604020202020204" pitchFamily="34" charset="0"/>
              <a:cs typeface="Arial" panose="020B0604020202020204" pitchFamily="34" charset="0"/>
            </a:endParaRPr>
          </a:p>
          <a:p>
            <a:pPr marL="0" indent="0">
              <a:lnSpc>
                <a:spcPct val="90000"/>
              </a:lnSpc>
              <a:buNone/>
            </a:pPr>
            <a:r>
              <a:rPr lang="en-GB" sz="1400" dirty="0">
                <a:latin typeface="Arial" panose="020B0604020202020204" pitchFamily="34" charset="0"/>
                <a:cs typeface="Arial" panose="020B0604020202020204" pitchFamily="34" charset="0"/>
              </a:rPr>
              <a:t>For more information click </a:t>
            </a:r>
            <a:r>
              <a:rPr lang="en-GB" sz="1800" dirty="0">
                <a:hlinkClick r:id="rId3"/>
              </a:rPr>
              <a:t>here</a:t>
            </a:r>
            <a:endParaRPr lang="en-GB" sz="1800" dirty="0">
              <a:latin typeface="Arial" panose="020B0604020202020204" pitchFamily="34" charset="0"/>
              <a:ea typeface="Calibri" panose="020F0502020204030204" pitchFamily="34" charset="0"/>
            </a:endParaRPr>
          </a:p>
          <a:p>
            <a:pPr marL="0" indent="0">
              <a:lnSpc>
                <a:spcPct val="90000"/>
              </a:lnSpc>
              <a:buNone/>
            </a:pPr>
            <a:endParaRPr lang="en-GB" sz="1800" dirty="0">
              <a:latin typeface="Arial" panose="020B0604020202020204" pitchFamily="34" charset="0"/>
              <a:ea typeface="Calibri" panose="020F0502020204030204" pitchFamily="34" charset="0"/>
            </a:endParaRPr>
          </a:p>
        </p:txBody>
      </p:sp>
      <p:pic>
        <p:nvPicPr>
          <p:cNvPr id="3" name="Graphic 2" descr="Megaphone1 outline">
            <a:extLst>
              <a:ext uri="{FF2B5EF4-FFF2-40B4-BE49-F238E27FC236}">
                <a16:creationId xmlns:a16="http://schemas.microsoft.com/office/drawing/2014/main" id="{3B2AAD8E-B76C-4170-B84A-00663CE371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27568" y="1671650"/>
            <a:ext cx="1980952" cy="1800200"/>
          </a:xfrm>
          <a:prstGeom prst="rect">
            <a:avLst/>
          </a:prstGeom>
        </p:spPr>
      </p:pic>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300" b="1" dirty="0" err="1">
                <a:solidFill>
                  <a:srgbClr val="3C2A4F"/>
                </a:solidFill>
                <a:latin typeface="Arial" panose="020B0604020202020204" pitchFamily="34" charset="0"/>
                <a:cs typeface="Arial" panose="020B0604020202020204" pitchFamily="34" charset="0"/>
              </a:rPr>
              <a:t>wolverhampton.</a:t>
            </a:r>
            <a:r>
              <a:rPr lang="en-US" altLang="en-US" sz="1300" dirty="0" err="1">
                <a:solidFill>
                  <a:srgbClr val="3C2A4F"/>
                </a:solidFill>
                <a:latin typeface="Arial" panose="020B0604020202020204" pitchFamily="34" charset="0"/>
                <a:cs typeface="Arial" panose="020B0604020202020204" pitchFamily="34" charset="0"/>
              </a:rPr>
              <a:t>gov.uk</a:t>
            </a:r>
            <a:endParaRPr lang="en-US" altLang="en-US" sz="1300">
              <a:solidFill>
                <a:srgbClr val="3C2A4F"/>
              </a:solidFill>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9BA5C185-41AA-4E43-9426-E5B3C5313A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161676"/>
            <a:ext cx="2016224" cy="998379"/>
          </a:xfrm>
          <a:prstGeom prst="rect">
            <a:avLst/>
          </a:prstGeom>
        </p:spPr>
      </p:pic>
    </p:spTree>
    <p:extLst>
      <p:ext uri="{BB962C8B-B14F-4D97-AF65-F5344CB8AC3E}">
        <p14:creationId xmlns:p14="http://schemas.microsoft.com/office/powerpoint/2010/main" val="30786927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p:nvPr>
        </p:nvSpPr>
        <p:spPr>
          <a:xfrm>
            <a:off x="1763688" y="23527"/>
            <a:ext cx="3848096" cy="708977"/>
          </a:xfrm>
        </p:spPr>
        <p:txBody>
          <a:bodyPr vert="horz" lIns="0" tIns="0" rIns="0" bIns="0" numCol="1" anchorCtr="0" compatLnSpc="1">
            <a:prstTxWarp prst="textNoShape">
              <a:avLst/>
            </a:prstTxWarp>
            <a:normAutofit/>
          </a:bodyPr>
          <a:lstStyle/>
          <a:p>
            <a:pPr eaLnBrk="1" hangingPunct="1">
              <a:spcAft>
                <a:spcPct val="50000"/>
              </a:spcAft>
            </a:pPr>
            <a:r>
              <a:rPr lang="en-US" altLang="en-US" sz="3000" b="1" dirty="0">
                <a:latin typeface="Arial" panose="020B0604020202020204" pitchFamily="34" charset="0"/>
                <a:cs typeface="Arial" panose="020B0604020202020204" pitchFamily="34" charset="0"/>
              </a:rPr>
              <a:t>         Sector News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idx="1"/>
          </p:nvPr>
        </p:nvSpPr>
        <p:spPr>
          <a:xfrm>
            <a:off x="248921" y="775433"/>
            <a:ext cx="7308305" cy="4316597"/>
          </a:xfrm>
        </p:spPr>
        <p:txBody>
          <a:bodyPr vert="horz" lIns="0" tIns="0" rIns="0" bIns="0" numCol="1" anchorCtr="0" compatLnSpc="1">
            <a:prstTxWarp prst="textNoShape">
              <a:avLst/>
            </a:prstTxWarp>
            <a:noAutofit/>
          </a:bodyPr>
          <a:lstStyle/>
          <a:p>
            <a:pPr marL="0" indent="0" algn="ctr">
              <a:lnSpc>
                <a:spcPct val="90000"/>
              </a:lnSpc>
              <a:buNone/>
            </a:pPr>
            <a:r>
              <a:rPr lang="en-GB" sz="1400" b="1" dirty="0">
                <a:latin typeface="Arial" panose="020B0604020202020204" pitchFamily="34" charset="0"/>
                <a:ea typeface="Calibri" panose="020F0502020204030204" pitchFamily="34" charset="0"/>
              </a:rPr>
              <a:t>Update from Welfare Right service </a:t>
            </a:r>
          </a:p>
          <a:p>
            <a:pPr marL="0" indent="0">
              <a:lnSpc>
                <a:spcPct val="90000"/>
              </a:lnSpc>
              <a:buNone/>
            </a:pPr>
            <a:endParaRPr lang="en-GB" sz="1400" b="1" dirty="0">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r>
              <a:rPr lang="en-GB" sz="1400" b="1" dirty="0">
                <a:latin typeface="Arial" panose="020B0604020202020204" pitchFamily="34" charset="0"/>
                <a:ea typeface="Calibri" panose="020F0502020204030204" pitchFamily="34" charset="0"/>
                <a:cs typeface="Arial" panose="020B0604020202020204" pitchFamily="34" charset="0"/>
              </a:rPr>
              <a:t>Disabled students and Universal Credit</a:t>
            </a:r>
          </a:p>
          <a:p>
            <a:pPr marL="0" indent="0">
              <a:buNone/>
            </a:pPr>
            <a:r>
              <a:rPr lang="en-GB" sz="1400" dirty="0">
                <a:latin typeface="Arial" panose="020B0604020202020204" pitchFamily="34" charset="0"/>
                <a:cs typeface="Arial" panose="020B0604020202020204" pitchFamily="34" charset="0"/>
              </a:rPr>
              <a:t>A disabled young person in education or mature disabled student cannot seek to apply for Universal Credit during their studies, irrespective of how disabled they are or what financial misfortune they experience. </a:t>
            </a:r>
            <a:r>
              <a:rPr lang="en-GB" sz="1400" b="1" dirty="0">
                <a:latin typeface="Arial" panose="020B0604020202020204" pitchFamily="34" charset="0"/>
                <a:cs typeface="Arial" panose="020B0604020202020204" pitchFamily="34" charset="0"/>
              </a:rPr>
              <a:t>For more information please see Appendix 1 (attached)</a:t>
            </a:r>
          </a:p>
          <a:p>
            <a:pPr marL="0" indent="0">
              <a:lnSpc>
                <a:spcPct val="90000"/>
              </a:lnSpc>
              <a:buNone/>
            </a:pPr>
            <a:r>
              <a:rPr lang="en-GB" sz="1400" b="1" dirty="0">
                <a:latin typeface="Arial" panose="020B0604020202020204" pitchFamily="34" charset="0"/>
                <a:ea typeface="Calibri" panose="020F0502020204030204" pitchFamily="34" charset="0"/>
              </a:rPr>
              <a:t>Council Tax and energy rebate</a:t>
            </a:r>
          </a:p>
          <a:p>
            <a:pPr marL="0" indent="0">
              <a:buNone/>
            </a:pPr>
            <a:r>
              <a:rPr lang="en-GB" sz="1400" dirty="0">
                <a:latin typeface="Arial" panose="020B0604020202020204" pitchFamily="34" charset="0"/>
                <a:cs typeface="Arial" panose="020B0604020202020204" pitchFamily="34" charset="0"/>
              </a:rPr>
              <a:t>The Council Tax Energy Rebate scheme is designed to help households with rising energy costs. This Benefit Bulletin explains who in Wolverhampton will be eligible for a payment under the Council Tax Energy Rebate scheme and how payment will be made. </a:t>
            </a:r>
            <a:endParaRPr lang="en-GB" sz="1400" dirty="0">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r>
              <a:rPr lang="en-GB" sz="1400" dirty="0">
                <a:latin typeface="Arial" panose="020B0604020202020204" pitchFamily="34" charset="0"/>
                <a:ea typeface="Calibri" panose="020F0502020204030204" pitchFamily="34" charset="0"/>
              </a:rPr>
              <a:t>Will the payment affect Welfare benefits?</a:t>
            </a:r>
          </a:p>
          <a:p>
            <a:pPr marL="0" indent="0">
              <a:lnSpc>
                <a:spcPct val="90000"/>
              </a:lnSpc>
              <a:buNone/>
            </a:pPr>
            <a:r>
              <a:rPr lang="en-GB" sz="1400" b="1" dirty="0">
                <a:latin typeface="Arial" panose="020B0604020202020204" pitchFamily="34" charset="0"/>
                <a:ea typeface="Calibri" panose="020F0502020204030204" pitchFamily="34" charset="0"/>
              </a:rPr>
              <a:t>For more information see Appendix 2 (attached)</a:t>
            </a:r>
          </a:p>
          <a:p>
            <a:pPr marL="0" indent="0">
              <a:lnSpc>
                <a:spcPct val="90000"/>
              </a:lnSpc>
              <a:buNone/>
            </a:pPr>
            <a:r>
              <a:rPr lang="en-GB" sz="1400" b="1" dirty="0">
                <a:latin typeface="Arial" panose="020B0604020202020204" pitchFamily="34" charset="0"/>
                <a:ea typeface="Calibri" panose="020F0502020204030204" pitchFamily="34" charset="0"/>
              </a:rPr>
              <a:t>Cost of Living Support</a:t>
            </a:r>
          </a:p>
          <a:p>
            <a:pPr marL="0" indent="0">
              <a:buNone/>
            </a:pPr>
            <a:r>
              <a:rPr lang="en-GB" sz="1400" dirty="0">
                <a:latin typeface="Arial" panose="020B0604020202020204" pitchFamily="34" charset="0"/>
                <a:cs typeface="Arial" panose="020B0604020202020204" pitchFamily="34" charset="0"/>
              </a:rPr>
              <a:t>In May 2022 a range of special financial measures were announced which are designed to provide support to people in light of the rising cost of living. </a:t>
            </a:r>
            <a:r>
              <a:rPr lang="en-GB" sz="1400" b="1" dirty="0">
                <a:latin typeface="Arial" panose="020B0604020202020204" pitchFamily="34" charset="0"/>
                <a:cs typeface="Arial" panose="020B0604020202020204" pitchFamily="34" charset="0"/>
              </a:rPr>
              <a:t>(See attached) Appendix 3 </a:t>
            </a:r>
            <a:r>
              <a:rPr lang="en-GB" sz="1400" dirty="0">
                <a:latin typeface="Arial" panose="020B0604020202020204" pitchFamily="34" charset="0"/>
                <a:cs typeface="Arial" panose="020B0604020202020204" pitchFamily="34" charset="0"/>
              </a:rPr>
              <a:t>seeks to explain the different measures and when they will come into force. </a:t>
            </a:r>
            <a:endParaRPr lang="en-GB" sz="1400" dirty="0">
              <a:latin typeface="Arial" panose="020B0604020202020204" pitchFamily="34" charset="0"/>
              <a:ea typeface="Calibri" panose="020F0502020204030204" pitchFamily="34" charset="0"/>
            </a:endParaRPr>
          </a:p>
        </p:txBody>
      </p:sp>
      <p:pic>
        <p:nvPicPr>
          <p:cNvPr id="3" name="Graphic 2" descr="Megaphone1 outline">
            <a:extLst>
              <a:ext uri="{FF2B5EF4-FFF2-40B4-BE49-F238E27FC236}">
                <a16:creationId xmlns:a16="http://schemas.microsoft.com/office/drawing/2014/main" id="{3B2AAD8E-B76C-4170-B84A-00663CE37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1431" y="2115779"/>
            <a:ext cx="1872224" cy="1800200"/>
          </a:xfrm>
          <a:prstGeom prst="rect">
            <a:avLst/>
          </a:prstGeom>
        </p:spPr>
      </p:pic>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300" b="1" dirty="0" err="1">
                <a:solidFill>
                  <a:srgbClr val="3C2A4F"/>
                </a:solidFill>
                <a:latin typeface="Arial" panose="020B0604020202020204" pitchFamily="34" charset="0"/>
                <a:cs typeface="Arial" panose="020B0604020202020204" pitchFamily="34" charset="0"/>
              </a:rPr>
              <a:t>wolverhampton.</a:t>
            </a:r>
            <a:r>
              <a:rPr lang="en-US" altLang="en-US" sz="1300" dirty="0" err="1">
                <a:solidFill>
                  <a:srgbClr val="3C2A4F"/>
                </a:solidFill>
                <a:latin typeface="Arial" panose="020B0604020202020204" pitchFamily="34" charset="0"/>
                <a:cs typeface="Arial" panose="020B0604020202020204" pitchFamily="34" charset="0"/>
              </a:rPr>
              <a:t>gov.uk</a:t>
            </a:r>
            <a:endParaRPr lang="en-US" altLang="en-US" sz="1300">
              <a:solidFill>
                <a:srgbClr val="3C2A4F"/>
              </a:solidFill>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7BBBA76B-7D8A-4ADC-9A12-01DC533AF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61676"/>
            <a:ext cx="2016224" cy="998379"/>
          </a:xfrm>
          <a:prstGeom prst="rect">
            <a:avLst/>
          </a:prstGeom>
        </p:spPr>
      </p:pic>
    </p:spTree>
    <p:extLst>
      <p:ext uri="{BB962C8B-B14F-4D97-AF65-F5344CB8AC3E}">
        <p14:creationId xmlns:p14="http://schemas.microsoft.com/office/powerpoint/2010/main" val="334612010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p:nvPr>
        </p:nvSpPr>
        <p:spPr>
          <a:xfrm>
            <a:off x="1515378" y="0"/>
            <a:ext cx="3848096" cy="708977"/>
          </a:xfrm>
        </p:spPr>
        <p:txBody>
          <a:bodyPr vert="horz" lIns="0" tIns="0" rIns="0" bIns="0" numCol="1" anchorCtr="0" compatLnSpc="1">
            <a:prstTxWarp prst="textNoShape">
              <a:avLst/>
            </a:prstTxWarp>
            <a:normAutofit/>
          </a:bodyPr>
          <a:lstStyle/>
          <a:p>
            <a:pPr eaLnBrk="1" hangingPunct="1">
              <a:spcAft>
                <a:spcPct val="50000"/>
              </a:spcAft>
            </a:pPr>
            <a:r>
              <a:rPr lang="en-US" altLang="en-US" sz="3000" b="1" dirty="0">
                <a:latin typeface="Arial" panose="020B0604020202020204" pitchFamily="34" charset="0"/>
                <a:cs typeface="Arial" panose="020B0604020202020204" pitchFamily="34" charset="0"/>
              </a:rPr>
              <a:t>        Sector News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idx="1"/>
          </p:nvPr>
        </p:nvSpPr>
        <p:spPr>
          <a:xfrm>
            <a:off x="248921" y="708977"/>
            <a:ext cx="6519831" cy="4156757"/>
          </a:xfrm>
        </p:spPr>
        <p:txBody>
          <a:bodyPr vert="horz" lIns="0" tIns="0" rIns="0" bIns="0" numCol="1" anchorCtr="0" compatLnSpc="1">
            <a:prstTxWarp prst="textNoShape">
              <a:avLst/>
            </a:prstTxWarp>
            <a:noAutofit/>
          </a:bodyPr>
          <a:lstStyle/>
          <a:p>
            <a:pPr marL="0" indent="0" algn="ctr">
              <a:lnSpc>
                <a:spcPct val="90000"/>
              </a:lnSpc>
              <a:buNone/>
            </a:pPr>
            <a:r>
              <a:rPr lang="en-GB" sz="1400" b="1" dirty="0">
                <a:latin typeface="Arial" panose="020B0604020202020204" pitchFamily="34" charset="0"/>
                <a:ea typeface="Calibri" panose="020F0502020204030204" pitchFamily="34" charset="0"/>
              </a:rPr>
              <a:t>Update from Welfare Right service (cont’d)</a:t>
            </a:r>
          </a:p>
          <a:p>
            <a:pPr>
              <a:lnSpc>
                <a:spcPct val="90000"/>
              </a:lnSpc>
            </a:pPr>
            <a:endParaRPr lang="en-GB" sz="1200" dirty="0">
              <a:latin typeface="Arial" panose="020B0604020202020204" pitchFamily="34" charset="0"/>
              <a:ea typeface="Calibri" panose="020F0502020204030204" pitchFamily="34" charset="0"/>
            </a:endParaRPr>
          </a:p>
          <a:p>
            <a:pPr marL="0" indent="0">
              <a:lnSpc>
                <a:spcPct val="90000"/>
              </a:lnSpc>
              <a:buNone/>
            </a:pPr>
            <a:r>
              <a:rPr lang="en-GB" sz="1400" b="1" dirty="0">
                <a:latin typeface="Arial" panose="020B0604020202020204" pitchFamily="34" charset="0"/>
                <a:cs typeface="Arial" panose="020B0604020202020204" pitchFamily="34" charset="0"/>
              </a:rPr>
              <a:t>The Cost of living fact sheet (Appendix 3) Covers the following:</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GB" sz="1400" dirty="0">
                <a:latin typeface="Arial" panose="020B0604020202020204" pitchFamily="34" charset="0"/>
                <a:ea typeface="Calibri" panose="020F0502020204030204" pitchFamily="34" charset="0"/>
              </a:rPr>
              <a:t>Energy Bills Support Scheme</a:t>
            </a:r>
          </a:p>
          <a:p>
            <a:pPr>
              <a:lnSpc>
                <a:spcPct val="90000"/>
              </a:lnSpc>
            </a:pPr>
            <a:r>
              <a:rPr lang="en-GB" sz="1400" dirty="0">
                <a:latin typeface="Arial" panose="020B0604020202020204" pitchFamily="34" charset="0"/>
                <a:ea typeface="Calibri" panose="020F0502020204030204" pitchFamily="34" charset="0"/>
              </a:rPr>
              <a:t>Cost of living payment</a:t>
            </a:r>
          </a:p>
          <a:p>
            <a:pPr>
              <a:lnSpc>
                <a:spcPct val="90000"/>
              </a:lnSpc>
            </a:pPr>
            <a:r>
              <a:rPr lang="en-GB" sz="1400" dirty="0">
                <a:latin typeface="Arial" panose="020B0604020202020204" pitchFamily="34" charset="0"/>
                <a:ea typeface="Calibri" panose="020F0502020204030204" pitchFamily="34" charset="0"/>
              </a:rPr>
              <a:t>Pensioner Cost of living payment</a:t>
            </a:r>
          </a:p>
          <a:p>
            <a:pPr>
              <a:lnSpc>
                <a:spcPct val="90000"/>
              </a:lnSpc>
            </a:pPr>
            <a:r>
              <a:rPr lang="en-GB" sz="1400" dirty="0">
                <a:latin typeface="Arial" panose="020B0604020202020204" pitchFamily="34" charset="0"/>
                <a:ea typeface="Calibri" panose="020F0502020204030204" pitchFamily="34" charset="0"/>
              </a:rPr>
              <a:t>Disability Cost of living payment</a:t>
            </a:r>
          </a:p>
          <a:p>
            <a:pPr>
              <a:lnSpc>
                <a:spcPct val="90000"/>
              </a:lnSpc>
            </a:pPr>
            <a:r>
              <a:rPr lang="en-GB" sz="1400" dirty="0">
                <a:latin typeface="Arial" panose="020B0604020202020204" pitchFamily="34" charset="0"/>
                <a:ea typeface="Calibri" panose="020F0502020204030204" pitchFamily="34" charset="0"/>
              </a:rPr>
              <a:t>A-Z of benefits booklet (online)</a:t>
            </a:r>
          </a:p>
          <a:p>
            <a:pPr marL="0" indent="0">
              <a:lnSpc>
                <a:spcPct val="90000"/>
              </a:lnSpc>
              <a:buNone/>
            </a:pPr>
            <a:r>
              <a:rPr lang="en-GB" sz="1400" b="1" dirty="0">
                <a:latin typeface="Arial" panose="020B0604020202020204" pitchFamily="34" charset="0"/>
                <a:ea typeface="Calibri" panose="020F0502020204030204" pitchFamily="34" charset="0"/>
              </a:rPr>
              <a:t>Private Tenants and Universal Credit</a:t>
            </a:r>
          </a:p>
          <a:p>
            <a:pPr>
              <a:lnSpc>
                <a:spcPct val="90000"/>
              </a:lnSpc>
            </a:pPr>
            <a:r>
              <a:rPr lang="en-GB" sz="1400" dirty="0">
                <a:latin typeface="Arial" panose="020B0604020202020204" pitchFamily="34" charset="0"/>
                <a:ea typeface="Calibri" panose="020F0502020204030204" pitchFamily="34" charset="0"/>
              </a:rPr>
              <a:t>What is Universal Credit</a:t>
            </a:r>
          </a:p>
          <a:p>
            <a:pPr>
              <a:lnSpc>
                <a:spcPct val="90000"/>
              </a:lnSpc>
            </a:pPr>
            <a:r>
              <a:rPr lang="en-GB" sz="1400" dirty="0">
                <a:latin typeface="Arial" panose="020B0604020202020204" pitchFamily="34" charset="0"/>
                <a:ea typeface="Calibri" panose="020F0502020204030204" pitchFamily="34" charset="0"/>
              </a:rPr>
              <a:t>How to apply</a:t>
            </a:r>
          </a:p>
          <a:p>
            <a:pPr>
              <a:lnSpc>
                <a:spcPct val="90000"/>
              </a:lnSpc>
            </a:pPr>
            <a:r>
              <a:rPr lang="en-GB" sz="1400" dirty="0">
                <a:latin typeface="Arial" panose="020B0604020202020204" pitchFamily="34" charset="0"/>
                <a:ea typeface="Calibri" panose="020F0502020204030204" pitchFamily="34" charset="0"/>
              </a:rPr>
              <a:t>Wait time for first payment </a:t>
            </a:r>
          </a:p>
          <a:p>
            <a:pPr>
              <a:lnSpc>
                <a:spcPct val="90000"/>
              </a:lnSpc>
            </a:pPr>
            <a:r>
              <a:rPr lang="en-GB" sz="1400" dirty="0">
                <a:latin typeface="Arial" panose="020B0604020202020204" pitchFamily="34" charset="0"/>
                <a:ea typeface="Calibri" panose="020F0502020204030204" pitchFamily="34" charset="0"/>
              </a:rPr>
              <a:t>Local Housing authority rates</a:t>
            </a:r>
          </a:p>
          <a:p>
            <a:pPr>
              <a:lnSpc>
                <a:spcPct val="90000"/>
              </a:lnSpc>
            </a:pPr>
            <a:r>
              <a:rPr lang="en-GB" sz="1400" dirty="0">
                <a:latin typeface="Arial" panose="020B0604020202020204" pitchFamily="34" charset="0"/>
                <a:ea typeface="Calibri" panose="020F0502020204030204" pitchFamily="34" charset="0"/>
              </a:rPr>
              <a:t>Alternative Payment Arrangement </a:t>
            </a:r>
          </a:p>
          <a:p>
            <a:pPr marL="0" indent="0">
              <a:lnSpc>
                <a:spcPct val="90000"/>
              </a:lnSpc>
              <a:buNone/>
            </a:pPr>
            <a:r>
              <a:rPr lang="en-GB" sz="1400" b="1" dirty="0">
                <a:latin typeface="Arial" panose="020B0604020202020204" pitchFamily="34" charset="0"/>
                <a:ea typeface="Calibri" panose="020F0502020204030204" pitchFamily="34" charset="0"/>
              </a:rPr>
              <a:t>Please see Appendix 4 attached for more information</a:t>
            </a:r>
          </a:p>
        </p:txBody>
      </p:sp>
      <p:pic>
        <p:nvPicPr>
          <p:cNvPr id="3" name="Graphic 2" descr="Megaphone1 outline">
            <a:extLst>
              <a:ext uri="{FF2B5EF4-FFF2-40B4-BE49-F238E27FC236}">
                <a16:creationId xmlns:a16="http://schemas.microsoft.com/office/drawing/2014/main" id="{3B2AAD8E-B76C-4170-B84A-00663CE37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7568" y="1671650"/>
            <a:ext cx="1980952" cy="1800200"/>
          </a:xfrm>
          <a:prstGeom prst="rect">
            <a:avLst/>
          </a:prstGeom>
        </p:spPr>
      </p:pic>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300" b="1" dirty="0" err="1">
                <a:solidFill>
                  <a:srgbClr val="3C2A4F"/>
                </a:solidFill>
                <a:latin typeface="Arial" panose="020B0604020202020204" pitchFamily="34" charset="0"/>
                <a:cs typeface="Arial" panose="020B0604020202020204" pitchFamily="34" charset="0"/>
              </a:rPr>
              <a:t>wolverhampton.</a:t>
            </a:r>
            <a:r>
              <a:rPr lang="en-US" altLang="en-US" sz="1300" dirty="0" err="1">
                <a:solidFill>
                  <a:srgbClr val="3C2A4F"/>
                </a:solidFill>
                <a:latin typeface="Arial" panose="020B0604020202020204" pitchFamily="34" charset="0"/>
                <a:cs typeface="Arial" panose="020B0604020202020204" pitchFamily="34" charset="0"/>
              </a:rPr>
              <a:t>gov.uk</a:t>
            </a:r>
            <a:endParaRPr lang="en-US" altLang="en-US" sz="1300">
              <a:solidFill>
                <a:srgbClr val="3C2A4F"/>
              </a:solidFill>
              <a:latin typeface="Arial" panose="020B0604020202020204" pitchFamily="34" charset="0"/>
              <a:cs typeface="Arial" panose="020B0604020202020204" pitchFamily="34" charset="0"/>
            </a:endParaRPr>
          </a:p>
        </p:txBody>
      </p:sp>
      <p:pic>
        <p:nvPicPr>
          <p:cNvPr id="7" name="Picture 6" descr="Text&#10;&#10;Description automatically generated with medium confidence">
            <a:extLst>
              <a:ext uri="{FF2B5EF4-FFF2-40B4-BE49-F238E27FC236}">
                <a16:creationId xmlns:a16="http://schemas.microsoft.com/office/drawing/2014/main" id="{3665FAB7-1116-4AC6-8DE4-0AAF288479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61676"/>
            <a:ext cx="2016224" cy="998379"/>
          </a:xfrm>
          <a:prstGeom prst="rect">
            <a:avLst/>
          </a:prstGeom>
        </p:spPr>
      </p:pic>
    </p:spTree>
    <p:extLst>
      <p:ext uri="{BB962C8B-B14F-4D97-AF65-F5344CB8AC3E}">
        <p14:creationId xmlns:p14="http://schemas.microsoft.com/office/powerpoint/2010/main" val="15524558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A4C8864-4D7C-2741-BE44-68C784DB6409}"/>
              </a:ext>
            </a:extLst>
          </p:cNvPr>
          <p:cNvSpPr>
            <a:spLocks noGrp="1" noChangeArrowheads="1"/>
          </p:cNvSpPr>
          <p:nvPr>
            <p:ph idx="1"/>
          </p:nvPr>
        </p:nvSpPr>
        <p:spPr>
          <a:xfrm>
            <a:off x="755576" y="339502"/>
            <a:ext cx="6912768" cy="4300300"/>
          </a:xfrm>
        </p:spPr>
        <p:txBody>
          <a:bodyPr vert="horz" lIns="0" tIns="0" rIns="0" bIns="0" numCol="1" anchorCtr="0" compatLnSpc="1">
            <a:prstTxWarp prst="textNoShape">
              <a:avLst/>
            </a:prstTxWarp>
            <a:normAutofit/>
          </a:bodyPr>
          <a:lstStyle/>
          <a:p>
            <a:pPr marL="0" indent="0">
              <a:lnSpc>
                <a:spcPct val="90000"/>
              </a:lnSpc>
              <a:buNone/>
            </a:pPr>
            <a:r>
              <a:rPr lang="en-GB" sz="1800" b="1" dirty="0">
                <a:latin typeface="Arial" panose="020B0604020202020204" pitchFamily="34" charset="0"/>
                <a:ea typeface="Calibri" panose="020F0502020204030204" pitchFamily="34" charset="0"/>
              </a:rPr>
              <a:t>                                  Useful Contact   </a:t>
            </a:r>
          </a:p>
          <a:p>
            <a:pPr>
              <a:lnSpc>
                <a:spcPct val="90000"/>
              </a:lnSpc>
              <a:buFont typeface="Wingdings" panose="05000000000000000000" pitchFamily="2" charset="2"/>
              <a:buChar char="§"/>
            </a:pPr>
            <a:endParaRPr lang="en-GB" sz="1400" dirty="0">
              <a:latin typeface="Arial" panose="020B0604020202020204" pitchFamily="34" charset="0"/>
              <a:ea typeface="Calibri" panose="020F0502020204030204" pitchFamily="34" charset="0"/>
            </a:endParaRPr>
          </a:p>
          <a:p>
            <a:pPr>
              <a:lnSpc>
                <a:spcPct val="90000"/>
              </a:lnSpc>
              <a:buFont typeface="Wingdings" panose="05000000000000000000" pitchFamily="2" charset="2"/>
              <a:buChar char="§"/>
            </a:pPr>
            <a:endParaRPr lang="en-GB" sz="1400" dirty="0">
              <a:latin typeface="Arial" panose="020B0604020202020204" pitchFamily="34" charset="0"/>
              <a:ea typeface="Calibri" panose="020F0502020204030204" pitchFamily="34" charset="0"/>
            </a:endParaRPr>
          </a:p>
          <a:p>
            <a:pPr>
              <a:lnSpc>
                <a:spcPct val="90000"/>
              </a:lnSpc>
              <a:buFont typeface="Wingdings" panose="05000000000000000000" pitchFamily="2" charset="2"/>
              <a:buChar char="§"/>
            </a:pPr>
            <a:endParaRPr lang="en-GB" sz="1400" dirty="0">
              <a:latin typeface="Arial" panose="020B0604020202020204" pitchFamily="34" charset="0"/>
              <a:ea typeface="Calibri" panose="020F0502020204030204" pitchFamily="34" charset="0"/>
            </a:endParaRPr>
          </a:p>
          <a:p>
            <a:pPr>
              <a:lnSpc>
                <a:spcPct val="90000"/>
              </a:lnSpc>
              <a:buFont typeface="Wingdings" panose="05000000000000000000" pitchFamily="2" charset="2"/>
              <a:buChar char="§"/>
            </a:pPr>
            <a:endParaRPr lang="en-GB" sz="1400" dirty="0">
              <a:latin typeface="Arial" panose="020B0604020202020204" pitchFamily="34" charset="0"/>
              <a:ea typeface="Calibri" panose="020F0502020204030204" pitchFamily="34" charset="0"/>
            </a:endParaRPr>
          </a:p>
          <a:p>
            <a:pPr marL="0" indent="0">
              <a:lnSpc>
                <a:spcPct val="90000"/>
              </a:lnSpc>
              <a:buNone/>
            </a:pPr>
            <a:r>
              <a:rPr lang="en-GB" sz="1400" dirty="0">
                <a:latin typeface="Arial" panose="020B0604020202020204" pitchFamily="34" charset="0"/>
                <a:ea typeface="Calibri" panose="020F0502020204030204" pitchFamily="34" charset="0"/>
              </a:rPr>
              <a:t>Covid-19 Benefits Helpline</a:t>
            </a:r>
          </a:p>
          <a:p>
            <a:pPr marL="0" indent="0">
              <a:lnSpc>
                <a:spcPct val="90000"/>
              </a:lnSpc>
              <a:buNone/>
            </a:pPr>
            <a:r>
              <a:rPr lang="en-GB" sz="1400" dirty="0">
                <a:latin typeface="Arial" panose="020B0604020202020204" pitchFamily="34" charset="0"/>
                <a:ea typeface="Calibri" panose="020F0502020204030204" pitchFamily="34" charset="0"/>
              </a:rPr>
              <a:t>Telephone: 07966 292321 (Monday to Friday between 10am-12pm)</a:t>
            </a:r>
          </a:p>
          <a:p>
            <a:pPr marL="0" indent="0">
              <a:lnSpc>
                <a:spcPct val="90000"/>
              </a:lnSpc>
              <a:buNone/>
              <a:tabLst>
                <a:tab pos="269875" algn="l"/>
              </a:tabLst>
            </a:pPr>
            <a:r>
              <a:rPr lang="en-GB" sz="1400" dirty="0">
                <a:latin typeface="Arial" panose="020B0604020202020204" pitchFamily="34" charset="0"/>
                <a:ea typeface="Calibri" panose="020F0502020204030204" pitchFamily="34" charset="0"/>
              </a:rPr>
              <a:t>Email: </a:t>
            </a:r>
            <a:r>
              <a:rPr lang="en-GB" sz="1400" dirty="0">
                <a:latin typeface="Arial" panose="020B0604020202020204" pitchFamily="34" charset="0"/>
                <a:ea typeface="Calibri" panose="020F0502020204030204" pitchFamily="34" charset="0"/>
                <a:hlinkClick r:id="rId3"/>
              </a:rPr>
              <a:t>wrs.covid19@wolverhampton.gov.uk</a:t>
            </a:r>
            <a:endParaRPr lang="en-GB" sz="1400" dirty="0">
              <a:latin typeface="Arial" panose="020B0604020202020204" pitchFamily="34" charset="0"/>
              <a:ea typeface="Calibri" panose="020F0502020204030204" pitchFamily="34" charset="0"/>
            </a:endParaRPr>
          </a:p>
          <a:p>
            <a:pPr marL="0" indent="0">
              <a:lnSpc>
                <a:spcPct val="90000"/>
              </a:lnSpc>
              <a:buNone/>
            </a:pPr>
            <a:endParaRPr lang="en-GB" sz="1400" dirty="0">
              <a:latin typeface="Arial" panose="020B0604020202020204" pitchFamily="34" charset="0"/>
              <a:ea typeface="Calibri" panose="020F0502020204030204" pitchFamily="34" charset="0"/>
            </a:endParaRPr>
          </a:p>
          <a:p>
            <a:pPr marL="0" indent="0">
              <a:lnSpc>
                <a:spcPct val="90000"/>
              </a:lnSpc>
              <a:buNone/>
            </a:pPr>
            <a:endParaRPr lang="en-GB" sz="1400" dirty="0">
              <a:latin typeface="Arial" panose="020B0604020202020204" pitchFamily="34" charset="0"/>
              <a:ea typeface="Calibri" panose="020F0502020204030204" pitchFamily="34" charset="0"/>
            </a:endParaRPr>
          </a:p>
        </p:txBody>
      </p:sp>
      <p:pic>
        <p:nvPicPr>
          <p:cNvPr id="3" name="Graphic 2" descr="Megaphone1 outline">
            <a:extLst>
              <a:ext uri="{FF2B5EF4-FFF2-40B4-BE49-F238E27FC236}">
                <a16:creationId xmlns:a16="http://schemas.microsoft.com/office/drawing/2014/main" id="{3B2AAD8E-B76C-4170-B84A-00663CE371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7965" y="1283152"/>
            <a:ext cx="1946816" cy="1936670"/>
          </a:xfrm>
          <a:prstGeom prst="rect">
            <a:avLst/>
          </a:prstGeom>
        </p:spPr>
      </p:pic>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300" b="1" dirty="0" err="1">
                <a:solidFill>
                  <a:srgbClr val="3C2A4F"/>
                </a:solidFill>
                <a:latin typeface="Arial" panose="020B0604020202020204" pitchFamily="34" charset="0"/>
                <a:cs typeface="Arial" panose="020B0604020202020204" pitchFamily="34" charset="0"/>
              </a:rPr>
              <a:t>wolverhampton.</a:t>
            </a:r>
            <a:r>
              <a:rPr lang="en-US" altLang="en-US" sz="1300" dirty="0" err="1">
                <a:solidFill>
                  <a:srgbClr val="3C2A4F"/>
                </a:solidFill>
                <a:latin typeface="Arial" panose="020B0604020202020204" pitchFamily="34" charset="0"/>
                <a:cs typeface="Arial" panose="020B0604020202020204" pitchFamily="34" charset="0"/>
              </a:rPr>
              <a:t>gov.uk</a:t>
            </a:r>
            <a:endParaRPr lang="en-US" altLang="en-US" sz="1300">
              <a:solidFill>
                <a:srgbClr val="3C2A4F"/>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AB67D10F-DD9F-4DEC-8CEC-233EE9C87F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161676"/>
            <a:ext cx="2016224" cy="998379"/>
          </a:xfrm>
          <a:prstGeom prst="rect">
            <a:avLst/>
          </a:prstGeom>
        </p:spPr>
      </p:pic>
    </p:spTree>
    <p:extLst>
      <p:ext uri="{BB962C8B-B14F-4D97-AF65-F5344CB8AC3E}">
        <p14:creationId xmlns:p14="http://schemas.microsoft.com/office/powerpoint/2010/main" val="342453294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DFEB2E895A1847B17E0A48CFF0A43F" ma:contentTypeVersion="4" ma:contentTypeDescription="Create a new document." ma:contentTypeScope="" ma:versionID="d4d5306f9852c42fd22d31e60d7bf9b4">
  <xsd:schema xmlns:xsd="http://www.w3.org/2001/XMLSchema" xmlns:xs="http://www.w3.org/2001/XMLSchema" xmlns:p="http://schemas.microsoft.com/office/2006/metadata/properties" xmlns:ns2="1f16979e-07cb-4a1b-974f-2f1a6787f973" targetNamespace="http://schemas.microsoft.com/office/2006/metadata/properties" ma:root="true" ma:fieldsID="721cc0db6412dc43bebbfa6bd551132e" ns2:_="">
    <xsd:import namespace="1f16979e-07cb-4a1b-974f-2f1a6787f9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6979e-07cb-4a1b-974f-2f1a6787f9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76417F-4DA5-4CDF-8353-1E952B963D7D}">
  <ds:schemaRefs>
    <ds:schemaRef ds:uri="http://schemas.microsoft.com/sharepoint/v3/contenttype/forms"/>
  </ds:schemaRefs>
</ds:datastoreItem>
</file>

<file path=customXml/itemProps2.xml><?xml version="1.0" encoding="utf-8"?>
<ds:datastoreItem xmlns:ds="http://schemas.openxmlformats.org/officeDocument/2006/customXml" ds:itemID="{F4481765-1607-4197-8C6A-1A38A1E62F05}">
  <ds:schemaRefs>
    <ds:schemaRef ds:uri="http://purl.org/dc/elements/1.1/"/>
    <ds:schemaRef ds:uri="http://schemas.microsoft.com/office/2006/metadata/properties"/>
    <ds:schemaRef ds:uri="http://purl.org/dc/terms/"/>
    <ds:schemaRef ds:uri="1f16979e-07cb-4a1b-974f-2f1a6787f97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B786DB0-C9F6-4026-BE0A-8075ADC7A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16979e-07cb-4a1b-974f-2f1a6787f9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2466</TotalTime>
  <Words>923</Words>
  <Application>Microsoft Office PowerPoint</Application>
  <PresentationFormat>On-screen Show (16:9)</PresentationFormat>
  <Paragraphs>114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Trebuchet MS</vt:lpstr>
      <vt:lpstr>Wingdings</vt:lpstr>
      <vt:lpstr>Wingdings 3</vt:lpstr>
      <vt:lpstr>Facet</vt:lpstr>
      <vt:lpstr>PowerPoint Presentation</vt:lpstr>
      <vt:lpstr>PowerPoint Presentation</vt:lpstr>
      <vt:lpstr>Sector News</vt:lpstr>
      <vt:lpstr>Sector News</vt:lpstr>
      <vt:lpstr>Sector News</vt:lpstr>
      <vt:lpstr>Sector News</vt:lpstr>
      <vt:lpstr>         Sector News</vt:lpstr>
      <vt:lpstr>        Sector News</vt:lpstr>
      <vt:lpstr>PowerPoint Presentation</vt:lpstr>
      <vt:lpstr>PowerPoint Presentation</vt:lpstr>
    </vt:vector>
  </TitlesOfParts>
  <Company>Wolverhampton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Fegan</dc:creator>
  <cp:lastModifiedBy>Rennu Biant2</cp:lastModifiedBy>
  <cp:revision>166</cp:revision>
  <cp:lastPrinted>2015-02-24T18:43:38Z</cp:lastPrinted>
  <dcterms:created xsi:type="dcterms:W3CDTF">2015-02-24T11:19:47Z</dcterms:created>
  <dcterms:modified xsi:type="dcterms:W3CDTF">2022-09-27T15:30:30Z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668ec7b0-1410-445f-9b76-51bf94356eac</vt:lpwstr>
  </property>
  <property fmtid="{D5CDD505-2E9C-101B-9397-08002B2CF9AE}" pid="3" name="bjSaver">
    <vt:lpwstr>LxP3vJ1tAKgaOBOEcBFyIC7UUeqyuzuQ</vt:lpwstr>
  </property>
  <property fmtid="{D5CDD505-2E9C-101B-9397-08002B2CF9AE}" pid="4" name="bjDocumentSecurityLabel">
    <vt:lpwstr>No Marking</vt:lpwstr>
  </property>
  <property fmtid="{D5CDD505-2E9C-101B-9397-08002B2CF9AE}" pid="5" name="ContentTypeId">
    <vt:lpwstr>0x0101000FDFEB2E895A1847B17E0A48CFF0A43F</vt:lpwstr>
  </property>
  <property fmtid="{D5CDD505-2E9C-101B-9397-08002B2CF9AE}" pid="6" name="MSIP_Label_d0354ca5-015e-47ab-9fdb-c0a8323bc23e_Enabled">
    <vt:lpwstr>true</vt:lpwstr>
  </property>
  <property fmtid="{D5CDD505-2E9C-101B-9397-08002B2CF9AE}" pid="7" name="MSIP_Label_d0354ca5-015e-47ab-9fdb-c0a8323bc23e_SetDate">
    <vt:lpwstr>2020-11-25T11:40:08Z</vt:lpwstr>
  </property>
  <property fmtid="{D5CDD505-2E9C-101B-9397-08002B2CF9AE}" pid="8" name="MSIP_Label_d0354ca5-015e-47ab-9fdb-c0a8323bc23e_Method">
    <vt:lpwstr>Privileged</vt:lpwstr>
  </property>
  <property fmtid="{D5CDD505-2E9C-101B-9397-08002B2CF9AE}" pid="9" name="MSIP_Label_d0354ca5-015e-47ab-9fdb-c0a8323bc23e_Name">
    <vt:lpwstr>d0354ca5-015e-47ab-9fdb-c0a8323bc23e</vt:lpwstr>
  </property>
  <property fmtid="{D5CDD505-2E9C-101B-9397-08002B2CF9AE}" pid="10" name="MSIP_Label_d0354ca5-015e-47ab-9fdb-c0a8323bc23e_SiteId">
    <vt:lpwstr>07ebc6c3-7074-4387-a625-b9d918ba4a97</vt:lpwstr>
  </property>
  <property fmtid="{D5CDD505-2E9C-101B-9397-08002B2CF9AE}" pid="11" name="MSIP_Label_d0354ca5-015e-47ab-9fdb-c0a8323bc23e_ActionId">
    <vt:lpwstr>1017c8bf-1a4a-4a93-88d7-6f297f261fe9</vt:lpwstr>
  </property>
  <property fmtid="{D5CDD505-2E9C-101B-9397-08002B2CF9AE}" pid="12" name="MSIP_Label_d0354ca5-015e-47ab-9fdb-c0a8323bc23e_ContentBits">
    <vt:lpwstr>0</vt:lpwstr>
  </property>
</Properties>
</file>