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257" r:id="rId2"/>
    <p:sldId id="258" r:id="rId3"/>
    <p:sldId id="260" r:id="rId4"/>
    <p:sldId id="261" r:id="rId5"/>
    <p:sldId id="263" r:id="rId6"/>
    <p:sldId id="265" r:id="rId7"/>
    <p:sldId id="269" r:id="rId8"/>
    <p:sldId id="266" r:id="rId9"/>
    <p:sldId id="267" r:id="rId10"/>
    <p:sldId id="270" r:id="rId11"/>
    <p:sldId id="271"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987"/>
    <a:srgbClr val="4C216D"/>
    <a:srgbClr val="632B8D"/>
    <a:srgbClr val="9900CC"/>
    <a:srgbClr val="660066"/>
    <a:srgbClr val="800080"/>
    <a:srgbClr val="6600CC"/>
    <a:srgbClr val="D09E00"/>
    <a:srgbClr val="FFC50D"/>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C8674-875D-4FA9-8D24-AE8DF5A5AD53}" type="datetimeFigureOut">
              <a:rPr lang="en-GB" smtClean="0"/>
              <a:t>05/03/2025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29EAB-6B7C-4EF7-965D-2FF71E3939FE}" type="slidenum">
              <a:rPr lang="en-GB" smtClean="0"/>
              <a:t>‹#›</a:t>
            </a:fld>
            <a:endParaRPr lang="en-GB"/>
          </a:p>
        </p:txBody>
      </p:sp>
    </p:spTree>
    <p:extLst>
      <p:ext uri="{BB962C8B-B14F-4D97-AF65-F5344CB8AC3E}">
        <p14:creationId xmlns:p14="http://schemas.microsoft.com/office/powerpoint/2010/main" val="135307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7E5105A-5383-E745-84A5-A092F131D030}"/>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5D8AEA1-C5D0-D54D-B169-0E19A147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969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102F-3D43-6F2C-7BB9-19FC607C7FDB}"/>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AC4E4D06-C73B-AB36-853C-47B8E4C30041}"/>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5DE8968F-F68B-60F4-C9D4-CFE88EC60F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7068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CDE3C-0ECA-DF21-CCE3-C4A6A6B1F445}"/>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97864FF-6D4D-02FC-C01F-66B1E6A9F3B3}"/>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1D6C07F7-6393-8A5D-A8B6-D929497F96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98696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159D-A442-09E1-4588-FC9FB7BD05F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6D84270-DAC6-C8F4-BF6B-2CE4EC9B5C36}"/>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7A0C1CD7-CBF2-E86E-74B8-1E6787B57A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6898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8D58A-1E3C-D17B-6211-B02CD7321551}"/>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E56BC44B-CD0F-F298-8AC7-6FFF6E53ED41}"/>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DBC0CC05-B471-0214-B2D7-47EF25C1D5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14286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7466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97722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7466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B515-DDD4-D0B0-06E1-C6EFA5CC730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2E7FA41-6576-C182-BF2E-B4CD3C8664AB}"/>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D7E46E5-2A3C-870D-CCFF-8917E33E23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01441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C9C1-BE64-98C0-A19D-1FAD156F5242}"/>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67E5C7E-DDA4-2601-9E8A-17EFAB386577}"/>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BF28E68E-B581-3245-F94E-8114CAB1F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93156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1EB0-D1C1-B163-2863-FE8F78A8447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2C55DD26-FA25-D20B-8D1D-7679D0AF995E}"/>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3C13E6B6-2E5D-D7D4-329E-C16B1E2C07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27551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69D4-7598-749F-1431-687E0D32AD1D}"/>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0EA4D34C-DE6F-E6EC-F25F-2A70759DA635}"/>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52594B86-67FB-3F14-FCD8-9FABCCFFE5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10962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ECAE-CF5E-5079-F575-C920B11EE9A9}"/>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D4E964D5-F298-8391-54CD-ABC5B4F15B37}"/>
              </a:ext>
            </a:extLst>
          </p:cNvPr>
          <p:cNvSpPr>
            <a:spLocks noGrp="1" noRot="1" noChangeAspect="1" noChangeArrowheads="1" noTextEdit="1"/>
          </p:cNvSpPr>
          <p:nvPr>
            <p:ph type="sldImg"/>
          </p:nvPr>
        </p:nvSpPr>
        <p:spPr bwMode="auto">
          <a:xfrm>
            <a:off x="-560388" y="877888"/>
            <a:ext cx="7797801"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C9040B15-950E-07E2-B8F4-0906B8FE4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52856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C19B2C-4B19-43F1-B94A-A5B60FE25470}"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410413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19B2C-4B19-43F1-B94A-A5B60FE25470}"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302849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19B2C-4B19-43F1-B94A-A5B60FE25470}"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333916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34A9C8-7995-5444-A26A-67ABB12D2AD4}"/>
              </a:ext>
            </a:extLst>
          </p:cNvPr>
          <p:cNvSpPr>
            <a:spLocks noGrp="1"/>
          </p:cNvSpPr>
          <p:nvPr>
            <p:ph type="dt" sz="half" idx="10"/>
          </p:nvPr>
        </p:nvSpPr>
        <p:spPr/>
        <p:txBody>
          <a:bodyPr/>
          <a:lstStyle>
            <a:lvl1pPr>
              <a:defRPr/>
            </a:lvl1pPr>
          </a:lstStyle>
          <a:p>
            <a:pPr>
              <a:defRPr/>
            </a:pPr>
            <a:fld id="{00274D73-F324-4804-93DB-ED34D0AB6D8E}" type="datetime1">
              <a:rPr lang="en-GB" altLang="en-US" smtClean="0"/>
              <a:t>05/03/2025</a:t>
            </a:fld>
            <a:endParaRPr lang="en-GB" altLang="en-US"/>
          </a:p>
        </p:txBody>
      </p:sp>
      <p:sp>
        <p:nvSpPr>
          <p:cNvPr id="5" name="Footer Placeholder 4">
            <a:extLst>
              <a:ext uri="{FF2B5EF4-FFF2-40B4-BE49-F238E27FC236}">
                <a16:creationId xmlns:a16="http://schemas.microsoft.com/office/drawing/2014/main" id="{38510354-7588-9E4A-8009-24E1E304A3BD}"/>
              </a:ext>
            </a:extLst>
          </p:cNvPr>
          <p:cNvSpPr>
            <a:spLocks noGrp="1"/>
          </p:cNvSpPr>
          <p:nvPr>
            <p:ph type="ftr" sz="quarter" idx="11"/>
          </p:nvPr>
        </p:nvSpPr>
        <p:spPr/>
        <p:txBody>
          <a:bodyPr/>
          <a:lstStyle>
            <a:lvl1pPr>
              <a:defRPr/>
            </a:lvl1pPr>
          </a:lstStyle>
          <a:p>
            <a:pPr>
              <a:defRPr/>
            </a:pPr>
            <a:r>
              <a:rPr lang="en-GB"/>
              <a:t>PROTECT</a:t>
            </a:r>
          </a:p>
        </p:txBody>
      </p:sp>
      <p:sp>
        <p:nvSpPr>
          <p:cNvPr id="6" name="Slide Number Placeholder 5">
            <a:extLst>
              <a:ext uri="{FF2B5EF4-FFF2-40B4-BE49-F238E27FC236}">
                <a16:creationId xmlns:a16="http://schemas.microsoft.com/office/drawing/2014/main" id="{A6680E6C-9886-0541-BEE6-770840E17258}"/>
              </a:ext>
            </a:extLst>
          </p:cNvPr>
          <p:cNvSpPr>
            <a:spLocks noGrp="1"/>
          </p:cNvSpPr>
          <p:nvPr>
            <p:ph type="sldNum" sz="quarter" idx="12"/>
          </p:nvPr>
        </p:nvSpPr>
        <p:spPr/>
        <p:txBody>
          <a:bodyPr/>
          <a:lstStyle>
            <a:lvl1pPr>
              <a:defRPr/>
            </a:lvl1pPr>
          </a:lstStyle>
          <a:p>
            <a:pPr>
              <a:defRPr/>
            </a:pPr>
            <a:fld id="{EA142395-4EC8-7A4A-9564-BAA3A3E29C2E}" type="slidenum">
              <a:rPr lang="en-GB" altLang="en-US"/>
              <a:pPr>
                <a:defRPr/>
              </a:pPr>
              <a:t>‹#›</a:t>
            </a:fld>
            <a:endParaRPr lang="en-GB" altLang="en-US"/>
          </a:p>
        </p:txBody>
      </p:sp>
    </p:spTree>
    <p:extLst>
      <p:ext uri="{BB962C8B-B14F-4D97-AF65-F5344CB8AC3E}">
        <p14:creationId xmlns:p14="http://schemas.microsoft.com/office/powerpoint/2010/main" val="83982938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EB4F6556-FF91-4E3C-A0DF-EE06BFFD1CF2}" type="datetime1">
              <a:rPr lang="en-GB" altLang="en-US" smtClean="0"/>
              <a:t>05/03/2025</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PROTECT</a:t>
            </a:r>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4428664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19B2C-4B19-43F1-B94A-A5B60FE25470}"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418072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C19B2C-4B19-43F1-B94A-A5B60FE25470}"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138095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C19B2C-4B19-43F1-B94A-A5B60FE25470}" type="datetimeFigureOut">
              <a:rPr lang="en-GB" smtClean="0"/>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350091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C19B2C-4B19-43F1-B94A-A5B60FE25470}" type="datetimeFigureOut">
              <a:rPr lang="en-GB" smtClean="0"/>
              <a:t>05/03/2025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134408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C19B2C-4B19-43F1-B94A-A5B60FE25470}" type="datetimeFigureOut">
              <a:rPr lang="en-GB" smtClean="0"/>
              <a:t>05/03/2025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245172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19B2C-4B19-43F1-B94A-A5B60FE25470}" type="datetimeFigureOut">
              <a:rPr lang="en-GB" smtClean="0"/>
              <a:t>05/03/2025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383467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C19B2C-4B19-43F1-B94A-A5B60FE25470}" type="datetimeFigureOut">
              <a:rPr lang="en-GB" smtClean="0"/>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37496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C19B2C-4B19-43F1-B94A-A5B60FE25470}" type="datetimeFigureOut">
              <a:rPr lang="en-GB" smtClean="0"/>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3E4D5-30CC-4C36-9DE4-D1E5AC300AE6}" type="slidenum">
              <a:rPr lang="en-GB" smtClean="0"/>
              <a:t>‹#›</a:t>
            </a:fld>
            <a:endParaRPr lang="en-GB"/>
          </a:p>
        </p:txBody>
      </p:sp>
    </p:spTree>
    <p:extLst>
      <p:ext uri="{BB962C8B-B14F-4D97-AF65-F5344CB8AC3E}">
        <p14:creationId xmlns:p14="http://schemas.microsoft.com/office/powerpoint/2010/main" val="228290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19B2C-4B19-43F1-B94A-A5B60FE25470}" type="datetimeFigureOut">
              <a:rPr lang="en-GB" smtClean="0"/>
              <a:t>05/03/2025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3E4D5-30CC-4C36-9DE4-D1E5AC300AE6}" type="slidenum">
              <a:rPr lang="en-GB" smtClean="0"/>
              <a:t>‹#›</a:t>
            </a:fld>
            <a:endParaRPr lang="en-GB"/>
          </a:p>
        </p:txBody>
      </p:sp>
    </p:spTree>
    <p:extLst>
      <p:ext uri="{BB962C8B-B14F-4D97-AF65-F5344CB8AC3E}">
        <p14:creationId xmlns:p14="http://schemas.microsoft.com/office/powerpoint/2010/main" val="404997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mcscertified.com/find-an-installer/" TargetMode="External"/><Relationship Id="rId3" Type="http://schemas.openxmlformats.org/officeDocument/2006/relationships/hyperlink" Target="https://www.wolverhampton.gov.uk/housing/financial-help/ECO" TargetMode="External"/><Relationship Id="rId7" Type="http://schemas.openxmlformats.org/officeDocument/2006/relationships/hyperlink" Target="https://www.gov.uk/apply-boiler-upgrade-schem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trustmark.org.uk/homeowner/find-a-tradesperson" TargetMode="External"/><Relationship Id="rId5" Type="http://schemas.openxmlformats.org/officeDocument/2006/relationships/hyperlink" Target="https://www.ofgem.gov.uk/eco4-complaints-process" TargetMode="External"/><Relationship Id="rId4" Type="http://schemas.openxmlformats.org/officeDocument/2006/relationships/hyperlink" Target="https://www.ofgem.gov.uk/environmental-and-social-schemes/energy-company-obligation-eco/contacts-guidance-and-resources/eco-supplier-contact-details" TargetMode="External"/><Relationship Id="rId9" Type="http://schemas.openxmlformats.org/officeDocument/2006/relationships/hyperlink" Target="mailto:energyefficiency@wolverhampton.gov.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wolverhampton.gov.uk/housing/financial-help/EC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trustmark.org.uk/homeowner"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mcscertified.com/find-an-installe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61C87-8E80-8045-9BDB-EEB9C87473FB}"/>
              </a:ext>
            </a:extLst>
          </p:cNvPr>
          <p:cNvSpPr/>
          <p:nvPr/>
        </p:nvSpPr>
        <p:spPr>
          <a:xfrm>
            <a:off x="0" y="0"/>
            <a:ext cx="12192000" cy="6858000"/>
          </a:xfrm>
          <a:prstGeom prst="rect">
            <a:avLst/>
          </a:prstGeom>
          <a:solidFill>
            <a:srgbClr val="2E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descr="A picture containing text, outdoor, snow, night sky&#10;&#10;Description automatically generated">
            <a:extLst>
              <a:ext uri="{FF2B5EF4-FFF2-40B4-BE49-F238E27FC236}">
                <a16:creationId xmlns:a16="http://schemas.microsoft.com/office/drawing/2014/main" id="{BA44468A-C77C-5A48-AC88-F46B6B38A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D566E32C-5090-E744-8882-B85DCCFA9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6" y="548681"/>
            <a:ext cx="1803400" cy="520700"/>
          </a:xfrm>
          <a:prstGeom prst="rect">
            <a:avLst/>
          </a:prstGeom>
        </p:spPr>
      </p:pic>
      <p:sp>
        <p:nvSpPr>
          <p:cNvPr id="19" name="TextBox 6">
            <a:extLst>
              <a:ext uri="{FF2B5EF4-FFF2-40B4-BE49-F238E27FC236}">
                <a16:creationId xmlns:a16="http://schemas.microsoft.com/office/drawing/2014/main" id="{17A8A567-C7D3-564B-8CF3-AB56764C995E}"/>
              </a:ext>
            </a:extLst>
          </p:cNvPr>
          <p:cNvSpPr txBox="1">
            <a:spLocks noChangeArrowheads="1"/>
          </p:cNvSpPr>
          <p:nvPr/>
        </p:nvSpPr>
        <p:spPr bwMode="auto">
          <a:xfrm>
            <a:off x="8968195" y="6021288"/>
            <a:ext cx="2704458"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67" b="1">
                <a:solidFill>
                  <a:srgbClr val="FBFBFB"/>
                </a:solidFill>
                <a:latin typeface="Arial" panose="020B0604020202020204" pitchFamily="34" charset="0"/>
                <a:cs typeface="Arial" panose="020B0604020202020204" pitchFamily="34" charset="0"/>
              </a:rPr>
              <a:t>wolverhampton.</a:t>
            </a:r>
            <a:r>
              <a:rPr lang="en-US" altLang="en-US" sz="1867">
                <a:solidFill>
                  <a:srgbClr val="FBFBFB"/>
                </a:solidFill>
                <a:latin typeface="Arial" panose="020B0604020202020204" pitchFamily="34" charset="0"/>
                <a:cs typeface="Arial" panose="020B0604020202020204" pitchFamily="34" charset="0"/>
              </a:rPr>
              <a:t>gov.uk</a:t>
            </a:r>
          </a:p>
        </p:txBody>
      </p:sp>
      <p:sp>
        <p:nvSpPr>
          <p:cNvPr id="22" name="Text Box 2">
            <a:extLst>
              <a:ext uri="{FF2B5EF4-FFF2-40B4-BE49-F238E27FC236}">
                <a16:creationId xmlns:a16="http://schemas.microsoft.com/office/drawing/2014/main" id="{C00FD5C0-3213-CC4E-BC4B-3E923DCDD739}"/>
              </a:ext>
            </a:extLst>
          </p:cNvPr>
          <p:cNvSpPr txBox="1">
            <a:spLocks noChangeArrowheads="1"/>
          </p:cNvSpPr>
          <p:nvPr/>
        </p:nvSpPr>
        <p:spPr bwMode="auto">
          <a:xfrm>
            <a:off x="619433" y="2644170"/>
            <a:ext cx="87685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4800" dirty="0">
                <a:solidFill>
                  <a:srgbClr val="FBFBFB"/>
                </a:solidFill>
                <a:latin typeface="Arial" panose="020B0604020202020204" pitchFamily="34" charset="0"/>
              </a:rPr>
              <a:t>Energy Efficiency Schemes for Private Rented Sector (PRS)</a:t>
            </a:r>
            <a:endParaRPr lang="en-GB" altLang="en-US" sz="1867" b="1" dirty="0">
              <a:solidFill>
                <a:srgbClr val="FBFBFB"/>
              </a:solidFill>
              <a:latin typeface="Arial" panose="020B0604020202020204" pitchFamily="34" charset="0"/>
            </a:endParaRPr>
          </a:p>
        </p:txBody>
      </p:sp>
    </p:spTree>
    <p:extLst>
      <p:ext uri="{BB962C8B-B14F-4D97-AF65-F5344CB8AC3E}">
        <p14:creationId xmlns:p14="http://schemas.microsoft.com/office/powerpoint/2010/main" val="3983419713"/>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AAD9-0DFB-C348-2E2D-6CDAC6735496}"/>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F1E89D56-CF82-259B-5703-34E2F7A661E6}"/>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3" name="TextBox 2">
            <a:extLst>
              <a:ext uri="{FF2B5EF4-FFF2-40B4-BE49-F238E27FC236}">
                <a16:creationId xmlns:a16="http://schemas.microsoft.com/office/drawing/2014/main" id="{5D85F68A-2A48-758A-A81B-CF9222D5C6D6}"/>
              </a:ext>
            </a:extLst>
          </p:cNvPr>
          <p:cNvSpPr txBox="1"/>
          <p:nvPr/>
        </p:nvSpPr>
        <p:spPr>
          <a:xfrm>
            <a:off x="347869" y="405276"/>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Importance of ventilation</a:t>
            </a:r>
          </a:p>
        </p:txBody>
      </p:sp>
      <p:sp>
        <p:nvSpPr>
          <p:cNvPr id="4" name="TextBox 3">
            <a:extLst>
              <a:ext uri="{FF2B5EF4-FFF2-40B4-BE49-F238E27FC236}">
                <a16:creationId xmlns:a16="http://schemas.microsoft.com/office/drawing/2014/main" id="{E7517115-8965-2907-31FB-29818BC02EC1}"/>
              </a:ext>
            </a:extLst>
          </p:cNvPr>
          <p:cNvSpPr txBox="1"/>
          <p:nvPr/>
        </p:nvSpPr>
        <p:spPr>
          <a:xfrm>
            <a:off x="347869" y="1190100"/>
            <a:ext cx="11102009"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If you’re retrofitting energy efficiency improvements such as insulation and draught proofing, always consider the need for enhanced ventilation.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Ventilation is the planned exchange of air between the external and internal environment in order to provide fresh air, remove pollutants and regulate temperature.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moisture in the air comes into contact with cold surfaces such as single glazed windows, it condenses and forms water droplets, known as condensation. Condensation can lead to the appearance of black mould, which produces spores harmful to our lungs. Damp and condensation can cause structural damage such as wood rot and cause damage to plaster.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Ventilation is particularly important for high-moisture areas such as the kitchen, bathroom or utility room. Using extractor fans and opening windows will help stop moisture from spreading to other areas of the house where it may condense on cold surfaces and lead to damp. Closing the doors to these rooms while they’re in use (and after) will also help. Drier areas like bedrooms and living rooms still need ventilating. Leaving doors and trickle vents on window units open can help fresh air get around the room.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365451"/>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E7A-737E-9188-5183-1343A6BC6D3E}"/>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084B41D2-E68E-D44B-E85A-4553920B726B}"/>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3" name="TextBox 2">
            <a:extLst>
              <a:ext uri="{FF2B5EF4-FFF2-40B4-BE49-F238E27FC236}">
                <a16:creationId xmlns:a16="http://schemas.microsoft.com/office/drawing/2014/main" id="{5A7B2ECD-A685-258E-01C0-4766E2E3ED35}"/>
              </a:ext>
            </a:extLst>
          </p:cNvPr>
          <p:cNvSpPr txBox="1"/>
          <p:nvPr/>
        </p:nvSpPr>
        <p:spPr>
          <a:xfrm>
            <a:off x="457943" y="287573"/>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FAQ</a:t>
            </a:r>
          </a:p>
        </p:txBody>
      </p:sp>
      <p:sp>
        <p:nvSpPr>
          <p:cNvPr id="7" name="TextBox 6">
            <a:extLst>
              <a:ext uri="{FF2B5EF4-FFF2-40B4-BE49-F238E27FC236}">
                <a16:creationId xmlns:a16="http://schemas.microsoft.com/office/drawing/2014/main" id="{6E390361-E280-202B-9023-9E416B7C602F}"/>
              </a:ext>
            </a:extLst>
          </p:cNvPr>
          <p:cNvSpPr txBox="1"/>
          <p:nvPr/>
        </p:nvSpPr>
        <p:spPr>
          <a:xfrm>
            <a:off x="337930" y="1123121"/>
            <a:ext cx="11346502" cy="4893647"/>
          </a:xfrm>
          <a:prstGeom prst="rect">
            <a:avLst/>
          </a:prstGeom>
          <a:noFill/>
        </p:spPr>
        <p:txBody>
          <a:bodyPr wrap="square">
            <a:spAutoFit/>
          </a:bodyPr>
          <a:lstStyle/>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What is funded under ECO4?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There are lots of heating measures available under ECO4 to make heating your home more energy efficient. But most importantly, ECO4 takes a fabric first approach which means it looks to insulation first. But other measures like ASHP, Solar PV etc could also be offered.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Will participating in the ECO4 scheme affect my or my tenants' benefits?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No, Participating in the ECO4 scheme will not affect your or your tenants' benefits. The ECO4 scheme is designed to provide free energy-saving measures to people that need it.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What if I don’t want all the measures that the installer says I need to have?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installer will recommend the measures that are most suitable for your property and your needs, based on a technical survey and a calculation of the potential energy savings.  However, you have the right to refuse any measures that you do not want or need, as long as you meet the minimum requirements of the scheme.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Will ECO4 improvements disrupt rental operations?</a:t>
            </a:r>
            <a:br>
              <a:rPr lang="en-GB" sz="1600" b="1" dirty="0">
                <a:latin typeface="Arial" panose="020B0604020202020204" pitchFamily="34" charset="0"/>
                <a:cs typeface="Arial" panose="020B0604020202020204" pitchFamily="34" charset="0"/>
              </a:rPr>
            </a:br>
            <a:r>
              <a:rPr lang="en-GB" sz="1600" b="0" i="0" dirty="0">
                <a:effectLst/>
                <a:latin typeface="Arial" panose="020B0604020202020204" pitchFamily="34" charset="0"/>
                <a:cs typeface="Arial" panose="020B0604020202020204" pitchFamily="34" charset="0"/>
              </a:rPr>
              <a:t>While the installation of energy efficiency measures may require temporary access to the property and could cause short-term disruptions, the long-term benefits far outweigh the inconvenience. Scheduling work during tenant turnover periods or in consultation with tenants to find the most convenient times can minimize disruptions.</a:t>
            </a:r>
          </a:p>
          <a:p>
            <a:pPr marL="285750" indent="-285750">
              <a:buFont typeface="Arial" panose="020B0604020202020204" pitchFamily="34" charset="0"/>
              <a:buChar char="•"/>
            </a:pPr>
            <a:r>
              <a:rPr lang="en-GB" sz="1600" b="1" i="0" dirty="0">
                <a:effectLst/>
                <a:latin typeface="Roboto" panose="02000000000000000000" pitchFamily="2" charset="0"/>
              </a:rPr>
              <a:t>Can I apply for the ECO4 Scheme for multiple properties?</a:t>
            </a:r>
            <a:br>
              <a:rPr lang="en-GB" sz="1600" b="0" i="0" dirty="0">
                <a:effectLst/>
                <a:latin typeface="Roboto" panose="02000000000000000000" pitchFamily="2" charset="0"/>
              </a:rPr>
            </a:br>
            <a:r>
              <a:rPr lang="en-GB" sz="1600" b="0" i="0" dirty="0">
                <a:effectLst/>
                <a:latin typeface="Roboto" panose="02000000000000000000" pitchFamily="2" charset="0"/>
              </a:rPr>
              <a:t>Yes, landlords with multiple eligible properties can apply for the ECO4 scheme for each of them. It’s an excellent opportunity to enhance the energy efficiency of your entire portfolio, although each property will need to meet the eligibility criteria and go through the application process individually.</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011270"/>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29AE-C6A0-661B-993B-868126CE4301}"/>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8A669EE6-8F47-8762-8B68-9E21564F7A73}"/>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03948C87-5813-919B-71EA-61F5FC985E9D}"/>
              </a:ext>
            </a:extLst>
          </p:cNvPr>
          <p:cNvSpPr txBox="1"/>
          <p:nvPr/>
        </p:nvSpPr>
        <p:spPr>
          <a:xfrm>
            <a:off x="326710" y="1243996"/>
            <a:ext cx="10616273" cy="3857466"/>
          </a:xfrm>
          <a:prstGeom prst="rect">
            <a:avLst/>
          </a:prstGeom>
          <a:noFill/>
        </p:spPr>
        <p:txBody>
          <a:bodyPr wrap="square" rtlCol="0">
            <a:spAutoFit/>
          </a:bodyPr>
          <a:lstStyle/>
          <a:p>
            <a:endParaRPr lang="en-GB" sz="2000" dirty="0">
              <a:hlinkClick r:id="rId3"/>
            </a:endParaRPr>
          </a:p>
          <a:p>
            <a:r>
              <a:rPr lang="en-GB" sz="2000" dirty="0">
                <a:hlinkClick r:id="rId3"/>
              </a:rPr>
              <a:t>Energy Company Obligation and Great British Insulation Scheme | City Of Wolverhampton Council</a:t>
            </a:r>
            <a:endParaRPr lang="en-GB" sz="2000" dirty="0"/>
          </a:p>
          <a:p>
            <a:pPr marL="0" indent="0">
              <a:buNone/>
            </a:pPr>
            <a:r>
              <a:rPr lang="en-GB" sz="2000" dirty="0">
                <a:hlinkClick r:id="rId4"/>
              </a:rPr>
              <a:t>ECO supplier contact details | Ofgem</a:t>
            </a:r>
            <a:endParaRPr lang="en-GB" sz="2000" dirty="0"/>
          </a:p>
          <a:p>
            <a:pPr marL="0" indent="0">
              <a:buNone/>
            </a:pPr>
            <a:r>
              <a:rPr lang="en-GB" sz="2000" dirty="0">
                <a:hlinkClick r:id="rId5"/>
              </a:rPr>
              <a:t>ECO4 complaints process | Ofgem</a:t>
            </a:r>
            <a:endParaRPr lang="en-GB" sz="2000" dirty="0"/>
          </a:p>
          <a:p>
            <a:pPr marL="0" indent="0">
              <a:buNone/>
            </a:pPr>
            <a:r>
              <a:rPr lang="en-GB" sz="2000" dirty="0">
                <a:hlinkClick r:id="rId6"/>
              </a:rPr>
              <a:t>Find a local Tradesperson • </a:t>
            </a:r>
            <a:r>
              <a:rPr lang="en-GB" sz="2000" dirty="0" err="1">
                <a:hlinkClick r:id="rId6"/>
              </a:rPr>
              <a:t>TrustMark</a:t>
            </a:r>
            <a:endParaRPr lang="en-GB" sz="2000" dirty="0"/>
          </a:p>
          <a:p>
            <a:pPr marL="0" indent="0">
              <a:buNone/>
            </a:pPr>
            <a:r>
              <a:rPr lang="en-GB" sz="2000" dirty="0">
                <a:hlinkClick r:id="rId7"/>
              </a:rPr>
              <a:t>Apply for the Boiler Upgrade Scheme: Overview - GOV.UK</a:t>
            </a:r>
            <a:endParaRPr lang="en-GB" sz="2000" dirty="0"/>
          </a:p>
          <a:p>
            <a:pPr marL="0" indent="0">
              <a:buNone/>
            </a:pPr>
            <a:r>
              <a:rPr lang="en-GB" sz="2000" dirty="0">
                <a:hlinkClick r:id="rId8"/>
              </a:rPr>
              <a:t>Find a Contractor – MCS</a:t>
            </a:r>
            <a:endParaRPr lang="en-GB" sz="2000" dirty="0"/>
          </a:p>
          <a:p>
            <a:pPr marL="0" indent="0">
              <a:buNone/>
            </a:pPr>
            <a:endParaRPr lang="en-GB" sz="2000" dirty="0"/>
          </a:p>
          <a:p>
            <a:pPr marL="0" indent="0">
              <a:buNone/>
            </a:pPr>
            <a:endParaRPr lang="en-GB" sz="2000" dirty="0"/>
          </a:p>
          <a:p>
            <a:pPr marL="0" indent="0">
              <a:buNone/>
            </a:pPr>
            <a:r>
              <a:rPr lang="en-GB" sz="2000" b="0" i="0" dirty="0">
                <a:solidFill>
                  <a:srgbClr val="000000"/>
                </a:solidFill>
                <a:effectLst/>
                <a:latin typeface="Calibri" panose="020F0502020204030204" pitchFamily="34" charset="0"/>
              </a:rPr>
              <a:t>Contact us :</a:t>
            </a:r>
          </a:p>
          <a:p>
            <a:pPr marL="0" indent="0">
              <a:buNone/>
            </a:pPr>
            <a:r>
              <a:rPr lang="en-GB" sz="2000" b="0" i="0" u="sng" dirty="0">
                <a:solidFill>
                  <a:srgbClr val="0000FF"/>
                </a:solidFill>
                <a:effectLst/>
                <a:latin typeface="Calibri" panose="020F0502020204030204" pitchFamily="34" charset="0"/>
                <a:hlinkClick r:id="rId9" tooltip="mailto:energyefficiency@wolverhampton.gov.uk"/>
              </a:rPr>
              <a:t>energyefficiency@wolverhampton.gov.uk</a:t>
            </a:r>
            <a:endParaRPr lang="en-GB" sz="2000" dirty="0"/>
          </a:p>
          <a:p>
            <a:pPr marL="285750" indent="-285750" algn="l">
              <a:spcBef>
                <a:spcPts val="750"/>
              </a:spcBef>
              <a:spcAft>
                <a:spcPts val="750"/>
              </a:spcAft>
              <a:buFont typeface="Arial" panose="020B0604020202020204" pitchFamily="34" charset="0"/>
              <a:buChar char="•"/>
            </a:pPr>
            <a:endParaRPr lang="en-GB" b="0" i="0" dirty="0">
              <a:solidFill>
                <a:srgbClr val="666666"/>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A9128FC-C4C5-DBAE-49FF-EB37CCF6B940}"/>
              </a:ext>
            </a:extLst>
          </p:cNvPr>
          <p:cNvSpPr txBox="1"/>
          <p:nvPr/>
        </p:nvSpPr>
        <p:spPr>
          <a:xfrm>
            <a:off x="326710" y="439916"/>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Useful Links</a:t>
            </a:r>
          </a:p>
        </p:txBody>
      </p:sp>
    </p:spTree>
    <p:extLst>
      <p:ext uri="{BB962C8B-B14F-4D97-AF65-F5344CB8AC3E}">
        <p14:creationId xmlns:p14="http://schemas.microsoft.com/office/powerpoint/2010/main" val="362843792"/>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9E2D-4C74-DF3B-1A68-B9EA97834BF7}"/>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EEF5F585-6CBA-AE91-3BED-DF4409B18373}"/>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4465609C-875D-FEF4-FB12-F6DBF729E5D8}"/>
              </a:ext>
            </a:extLst>
          </p:cNvPr>
          <p:cNvSpPr txBox="1"/>
          <p:nvPr/>
        </p:nvSpPr>
        <p:spPr>
          <a:xfrm>
            <a:off x="827654" y="1525107"/>
            <a:ext cx="10026870" cy="4170372"/>
          </a:xfrm>
          <a:prstGeom prst="rect">
            <a:avLst/>
          </a:prstGeom>
          <a:noFill/>
        </p:spPr>
        <p:txBody>
          <a:bodyPr wrap="square" rtlCol="0">
            <a:spAutoFit/>
          </a:bodyPr>
          <a:lstStyle/>
          <a:p>
            <a:pPr algn="ctr">
              <a:spcAft>
                <a:spcPts val="600"/>
              </a:spcAft>
            </a:pPr>
            <a:r>
              <a:rPr lang="en-GB" sz="4000" dirty="0">
                <a:solidFill>
                  <a:srgbClr val="3F2B56"/>
                </a:solidFill>
                <a:latin typeface="Arial" panose="020B0604020202020204" pitchFamily="34" charset="0"/>
                <a:cs typeface="Arial" panose="020B0604020202020204" pitchFamily="34" charset="0"/>
              </a:rPr>
              <a:t>Thank you</a:t>
            </a:r>
          </a:p>
          <a:p>
            <a:pPr algn="ctr">
              <a:spcAft>
                <a:spcPts val="600"/>
              </a:spcAft>
            </a:pPr>
            <a:endParaRPr lang="en-GB" sz="4000" dirty="0">
              <a:solidFill>
                <a:srgbClr val="3F2B56"/>
              </a:solidFill>
              <a:latin typeface="Arial" panose="020B0604020202020204" pitchFamily="34" charset="0"/>
              <a:cs typeface="Arial" panose="020B0604020202020204" pitchFamily="34" charset="0"/>
            </a:endParaRPr>
          </a:p>
          <a:p>
            <a:pPr algn="ctr">
              <a:spcAft>
                <a:spcPts val="600"/>
              </a:spcAft>
            </a:pPr>
            <a:endParaRPr lang="en-GB" sz="4000" dirty="0">
              <a:solidFill>
                <a:srgbClr val="3F2B56"/>
              </a:solidFill>
              <a:latin typeface="Arial" panose="020B0604020202020204" pitchFamily="34" charset="0"/>
              <a:cs typeface="Arial" panose="020B0604020202020204" pitchFamily="34" charset="0"/>
            </a:endParaRPr>
          </a:p>
          <a:p>
            <a:pPr algn="ctr">
              <a:spcAft>
                <a:spcPts val="600"/>
              </a:spcAft>
            </a:pPr>
            <a:r>
              <a:rPr lang="en-GB" sz="4000" dirty="0">
                <a:solidFill>
                  <a:srgbClr val="3F2B56"/>
                </a:solidFill>
                <a:latin typeface="Arial" panose="020B0604020202020204" pitchFamily="34" charset="0"/>
                <a:cs typeface="Arial" panose="020B0604020202020204" pitchFamily="34" charset="0"/>
              </a:rPr>
              <a:t>Questions and Feedback</a:t>
            </a:r>
          </a:p>
          <a:p>
            <a:pPr algn="ctr">
              <a:spcAft>
                <a:spcPts val="600"/>
              </a:spcAft>
            </a:pPr>
            <a:endParaRPr lang="en-GB" sz="4000" dirty="0">
              <a:solidFill>
                <a:srgbClr val="3F2B56"/>
              </a:solidFill>
              <a:latin typeface="Arial" panose="020B0604020202020204" pitchFamily="34" charset="0"/>
              <a:cs typeface="Arial" panose="020B0604020202020204" pitchFamily="34" charset="0"/>
            </a:endParaRPr>
          </a:p>
          <a:p>
            <a:pPr algn="ctr">
              <a:spcAft>
                <a:spcPts val="600"/>
              </a:spcAft>
            </a:pPr>
            <a:endParaRPr lang="en-GB" sz="4000" dirty="0">
              <a:solidFill>
                <a:srgbClr val="3F2B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711204"/>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0E581CFC-F43B-4E0E-6857-DBA955DCF47A}"/>
              </a:ext>
            </a:extLst>
          </p:cNvPr>
          <p:cNvSpPr txBox="1"/>
          <p:nvPr/>
        </p:nvSpPr>
        <p:spPr>
          <a:xfrm>
            <a:off x="6521152" y="1742031"/>
            <a:ext cx="5486400" cy="3570208"/>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It is the eligibility of the tenant of the property, rather than the landlord, that needs to be considered for ECO4/GBIS.</a:t>
            </a:r>
          </a:p>
          <a:p>
            <a:pPr marL="285750" indent="-285750">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Suppliers </a:t>
            </a:r>
            <a:r>
              <a:rPr lang="en-US" sz="1800" dirty="0">
                <a:latin typeface="Arial" panose="020B0604020202020204" pitchFamily="34" charset="0"/>
                <a:cs typeface="Arial" panose="020B0604020202020204" pitchFamily="34" charset="0"/>
              </a:rPr>
              <a:t>should </a:t>
            </a:r>
            <a:r>
              <a:rPr lang="en-US" sz="1800" b="0" i="0" dirty="0">
                <a:effectLst/>
                <a:latin typeface="Arial" panose="020B0604020202020204" pitchFamily="34" charset="0"/>
                <a:cs typeface="Arial" panose="020B0604020202020204" pitchFamily="34" charset="0"/>
              </a:rPr>
              <a:t>request evidence that the landlord’s permission has been obtained for the delivery of a measure(s) in a PRS property.</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More information can be found here: </a:t>
            </a:r>
            <a:r>
              <a:rPr lang="en-US" sz="1800" dirty="0">
                <a:latin typeface="Arial" panose="020B0604020202020204" pitchFamily="34" charset="0"/>
                <a:cs typeface="Arial" panose="020B0604020202020204" pitchFamily="34" charset="0"/>
                <a:hlinkClick r:id="rId3"/>
              </a:rPr>
              <a:t>Energy Company Obligation and Great British Insulation Scheme | City Of Wolverhampton Council</a:t>
            </a:r>
            <a:endParaRPr lang="en-US" sz="18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dirty="0">
              <a:solidFill>
                <a:srgbClr val="3F2B5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dirty="0">
              <a:solidFill>
                <a:srgbClr val="3F2B56"/>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dirty="0">
              <a:solidFill>
                <a:srgbClr val="3F2B5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C1DE83-E3B7-BA25-0F44-FE63288826F6}"/>
              </a:ext>
            </a:extLst>
          </p:cNvPr>
          <p:cNvSpPr txBox="1"/>
          <p:nvPr/>
        </p:nvSpPr>
        <p:spPr>
          <a:xfrm>
            <a:off x="376943" y="350842"/>
            <a:ext cx="10437303" cy="954107"/>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Energy Company Obligation (ECO) &amp; Great British Insulation Scheme (GBIS)</a:t>
            </a:r>
          </a:p>
        </p:txBody>
      </p:sp>
      <p:sp>
        <p:nvSpPr>
          <p:cNvPr id="7" name="TextBox 6">
            <a:extLst>
              <a:ext uri="{FF2B5EF4-FFF2-40B4-BE49-F238E27FC236}">
                <a16:creationId xmlns:a16="http://schemas.microsoft.com/office/drawing/2014/main" id="{44F3B5C7-47C9-5F30-FBF8-20135F063D89}"/>
              </a:ext>
            </a:extLst>
          </p:cNvPr>
          <p:cNvSpPr txBox="1"/>
          <p:nvPr/>
        </p:nvSpPr>
        <p:spPr>
          <a:xfrm>
            <a:off x="265872" y="1742031"/>
            <a:ext cx="6097656" cy="3834896"/>
          </a:xfrm>
          <a:prstGeom prst="rect">
            <a:avLst/>
          </a:prstGeom>
          <a:noFill/>
        </p:spPr>
        <p:txBody>
          <a:bodyPr wrap="square">
            <a:spAutoFit/>
          </a:bodyPr>
          <a:lstStyle/>
          <a:p>
            <a:pPr marL="285750" indent="-228600" defTabSz="914400">
              <a:lnSpc>
                <a:spcPct val="90000"/>
              </a:lnSpc>
              <a:spcAft>
                <a:spcPts val="600"/>
              </a:spcAft>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The main aim of ECO4 is to improve the least energy-efficient homes. ECO4 places a legal obligation on suppliers to reduce heating costs for low-income and vulnerable households by delivering energy efficiency and heating measures.</a:t>
            </a:r>
          </a:p>
          <a:p>
            <a:pPr marL="285750" indent="-228600" defTabSz="914400">
              <a:lnSpc>
                <a:spcPct val="90000"/>
              </a:lnSpc>
              <a:spcAft>
                <a:spcPts val="600"/>
              </a:spcAft>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GBIS is a government scheme to help people insulate their homes, make them more energy efficient and save money on their energy bills. </a:t>
            </a:r>
            <a:r>
              <a:rPr lang="en-US" sz="1800" dirty="0">
                <a:latin typeface="Arial" panose="020B0604020202020204" pitchFamily="34" charset="0"/>
                <a:cs typeface="Arial" panose="020B0604020202020204" pitchFamily="34" charset="0"/>
              </a:rPr>
              <a:t>T</a:t>
            </a:r>
            <a:r>
              <a:rPr lang="en-US" sz="1800" b="0" i="0" dirty="0">
                <a:effectLst/>
                <a:latin typeface="Arial" panose="020B0604020202020204" pitchFamily="34" charset="0"/>
                <a:cs typeface="Arial" panose="020B0604020202020204" pitchFamily="34" charset="0"/>
              </a:rPr>
              <a:t>he scheme will help households with the cost of installing new home insulation, saving householders around £300 to £400 a year on their bills.</a:t>
            </a:r>
          </a:p>
          <a:p>
            <a:pPr marL="285750" indent="-228600" defTabSz="914400">
              <a:lnSpc>
                <a:spcPct val="90000"/>
              </a:lnSpc>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Both schemes are </a:t>
            </a:r>
            <a:r>
              <a:rPr lang="en-US" sz="1800" b="0" i="0" dirty="0">
                <a:effectLst/>
                <a:latin typeface="Arial" panose="020B0604020202020204" pitchFamily="34" charset="0"/>
                <a:cs typeface="Arial" panose="020B0604020202020204" pitchFamily="34" charset="0"/>
              </a:rPr>
              <a:t>intended to run to March 2026.</a:t>
            </a:r>
          </a:p>
          <a:p>
            <a:pPr marL="285750" indent="-228600" defTabSz="914400">
              <a:lnSpc>
                <a:spcPct val="90000"/>
              </a:lnSpc>
              <a:spcAft>
                <a:spcPts val="600"/>
              </a:spcAft>
              <a:buFont typeface="Arial" panose="020B0604020202020204" pitchFamily="34" charset="0"/>
              <a:buChar char="•"/>
            </a:pPr>
            <a:endParaRPr lang="en-US" sz="1600" b="0" i="0" dirty="0">
              <a:effectLst/>
            </a:endParaRPr>
          </a:p>
          <a:p>
            <a:pPr marL="285750" indent="-228600" defTabSz="9144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186177801"/>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0E581CFC-F43B-4E0E-6857-DBA955DCF47A}"/>
              </a:ext>
            </a:extLst>
          </p:cNvPr>
          <p:cNvSpPr txBox="1"/>
          <p:nvPr/>
        </p:nvSpPr>
        <p:spPr>
          <a:xfrm>
            <a:off x="637793" y="1659457"/>
            <a:ext cx="10916412" cy="3716402"/>
          </a:xfrm>
          <a:prstGeom prst="rect">
            <a:avLst/>
          </a:prstGeom>
          <a:noFill/>
        </p:spPr>
        <p:txBody>
          <a:bodyPr wrap="square" rtlCol="0">
            <a:spAutoFit/>
          </a:bodyPr>
          <a:lstStyle/>
          <a:p>
            <a:pPr algn="l">
              <a:spcAft>
                <a:spcPts val="938"/>
              </a:spcAft>
            </a:pPr>
            <a:r>
              <a:rPr lang="en-GB" sz="1800" b="0" i="0" dirty="0">
                <a:solidFill>
                  <a:srgbClr val="111111"/>
                </a:solidFill>
                <a:effectLst/>
                <a:latin typeface="Arial" panose="020B0604020202020204" pitchFamily="34" charset="0"/>
                <a:cs typeface="Arial" panose="020B0604020202020204" pitchFamily="34" charset="0"/>
              </a:rPr>
              <a:t>The government’s target for all rented properties to meet </a:t>
            </a:r>
            <a:r>
              <a:rPr lang="en-GB" sz="1800" b="1" i="0" dirty="0">
                <a:solidFill>
                  <a:srgbClr val="111111"/>
                </a:solidFill>
                <a:effectLst/>
                <a:latin typeface="Arial" panose="020B0604020202020204" pitchFamily="34" charset="0"/>
                <a:cs typeface="Arial" panose="020B0604020202020204" pitchFamily="34" charset="0"/>
              </a:rPr>
              <a:t>EPC ‘C’ standards by 2030</a:t>
            </a:r>
            <a:r>
              <a:rPr lang="en-GB" sz="1800" b="0" i="0" dirty="0">
                <a:solidFill>
                  <a:srgbClr val="111111"/>
                </a:solidFill>
                <a:effectLst/>
                <a:latin typeface="Arial" panose="020B0604020202020204" pitchFamily="34" charset="0"/>
                <a:cs typeface="Arial" panose="020B0604020202020204" pitchFamily="34" charset="0"/>
              </a:rPr>
              <a:t> is fast approaching. Landlords who fail to meet this standard could face penalties, reduced property value, and tenant dissatisfaction. Improving energy efficiency not only ensures compliance but also:</a:t>
            </a:r>
          </a:p>
          <a:p>
            <a:pPr marL="285750" indent="-285750" algn="l">
              <a:spcAft>
                <a:spcPts val="938"/>
              </a:spcAft>
              <a:buFont typeface="Wingdings" panose="05000000000000000000" pitchFamily="2" charset="2"/>
              <a:buChar char="Ø"/>
            </a:pPr>
            <a:r>
              <a:rPr lang="en-GB" sz="1800" b="1" i="0" dirty="0">
                <a:solidFill>
                  <a:srgbClr val="111111"/>
                </a:solidFill>
                <a:effectLst/>
                <a:latin typeface="Arial" panose="020B0604020202020204" pitchFamily="34" charset="0"/>
                <a:cs typeface="Arial" panose="020B0604020202020204" pitchFamily="34" charset="0"/>
              </a:rPr>
              <a:t>Reduces tenant turnover</a:t>
            </a:r>
            <a:r>
              <a:rPr lang="en-GB" sz="1800" b="0" i="0" dirty="0">
                <a:solidFill>
                  <a:srgbClr val="111111"/>
                </a:solidFill>
                <a:effectLst/>
                <a:latin typeface="Arial" panose="020B0604020202020204" pitchFamily="34" charset="0"/>
                <a:cs typeface="Arial" panose="020B0604020202020204" pitchFamily="34" charset="0"/>
              </a:rPr>
              <a:t>: Energy-efficient homes attract and retain tenants.</a:t>
            </a:r>
          </a:p>
          <a:p>
            <a:pPr marL="285750" indent="-285750" algn="l">
              <a:spcAft>
                <a:spcPts val="938"/>
              </a:spcAft>
              <a:buFont typeface="Wingdings" panose="05000000000000000000" pitchFamily="2" charset="2"/>
              <a:buChar char="Ø"/>
            </a:pPr>
            <a:r>
              <a:rPr lang="en-GB" sz="1800" b="1" i="0" dirty="0">
                <a:solidFill>
                  <a:srgbClr val="111111"/>
                </a:solidFill>
                <a:effectLst/>
                <a:latin typeface="Arial" panose="020B0604020202020204" pitchFamily="34" charset="0"/>
                <a:cs typeface="Arial" panose="020B0604020202020204" pitchFamily="34" charset="0"/>
              </a:rPr>
              <a:t>Increases property value</a:t>
            </a:r>
            <a:r>
              <a:rPr lang="en-GB" sz="1800" b="0" i="0" dirty="0">
                <a:solidFill>
                  <a:srgbClr val="111111"/>
                </a:solidFill>
                <a:effectLst/>
                <a:latin typeface="Arial" panose="020B0604020202020204" pitchFamily="34" charset="0"/>
                <a:cs typeface="Arial" panose="020B0604020202020204" pitchFamily="34" charset="0"/>
              </a:rPr>
              <a:t>: Upgraded properties are more attractive to buyers and renters.</a:t>
            </a:r>
          </a:p>
          <a:p>
            <a:pPr marL="285750" indent="-285750" algn="l">
              <a:spcAft>
                <a:spcPts val="938"/>
              </a:spcAft>
              <a:buFont typeface="Wingdings" panose="05000000000000000000" pitchFamily="2" charset="2"/>
              <a:buChar char="Ø"/>
            </a:pPr>
            <a:r>
              <a:rPr lang="en-GB" sz="1800" b="1" i="0" dirty="0">
                <a:solidFill>
                  <a:srgbClr val="111111"/>
                </a:solidFill>
                <a:effectLst/>
                <a:latin typeface="Arial" panose="020B0604020202020204" pitchFamily="34" charset="0"/>
                <a:cs typeface="Arial" panose="020B0604020202020204" pitchFamily="34" charset="0"/>
              </a:rPr>
              <a:t>Lowers operating costs</a:t>
            </a:r>
            <a:r>
              <a:rPr lang="en-GB" sz="1800" b="0" i="0" dirty="0">
                <a:solidFill>
                  <a:srgbClr val="111111"/>
                </a:solidFill>
                <a:effectLst/>
                <a:latin typeface="Arial" panose="020B0604020202020204" pitchFamily="34" charset="0"/>
                <a:cs typeface="Arial" panose="020B0604020202020204" pitchFamily="34" charset="0"/>
              </a:rPr>
              <a:t>: Properties with improved energy performance are cheaper to run, particularly for landlords with bills-included tenancies.</a:t>
            </a:r>
          </a:p>
          <a:p>
            <a:pPr marL="285750" indent="-285750" algn="l">
              <a:spcAft>
                <a:spcPts val="938"/>
              </a:spcAft>
              <a:buFont typeface="Wingdings" panose="05000000000000000000" pitchFamily="2" charset="2"/>
              <a:buChar char="Ø"/>
            </a:pPr>
            <a:r>
              <a:rPr lang="en-GB" sz="1800" b="1" dirty="0">
                <a:solidFill>
                  <a:srgbClr val="111111"/>
                </a:solidFill>
                <a:latin typeface="Arial" panose="020B0604020202020204" pitchFamily="34" charset="0"/>
                <a:cs typeface="Arial" panose="020B0604020202020204" pitchFamily="34" charset="0"/>
              </a:rPr>
              <a:t>Better Housing, Better Health: </a:t>
            </a:r>
            <a:r>
              <a:rPr lang="en-GB" sz="1800" dirty="0">
                <a:solidFill>
                  <a:srgbClr val="111111"/>
                </a:solidFill>
                <a:latin typeface="Arial" panose="020B0604020202020204" pitchFamily="34" charset="0"/>
                <a:cs typeface="Arial" panose="020B0604020202020204" pitchFamily="34" charset="0"/>
              </a:rPr>
              <a:t>Warmer homes are less likely to be affected by damp and mould, which is better for your property, and better for your tenant's health. </a:t>
            </a:r>
          </a:p>
          <a:p>
            <a:pPr marL="285750" indent="-285750" algn="l">
              <a:spcAft>
                <a:spcPts val="938"/>
              </a:spcAft>
              <a:buFont typeface="Wingdings" panose="05000000000000000000" pitchFamily="2" charset="2"/>
              <a:buChar char="Ø"/>
            </a:pPr>
            <a:r>
              <a:rPr lang="en-GB" b="1" dirty="0">
                <a:solidFill>
                  <a:srgbClr val="111111"/>
                </a:solidFill>
                <a:latin typeface="Arial" panose="020B0604020202020204" pitchFamily="34" charset="0"/>
                <a:cs typeface="Arial" panose="020B0604020202020204" pitchFamily="34" charset="0"/>
              </a:rPr>
              <a:t>Reduced bills: </a:t>
            </a:r>
            <a:r>
              <a:rPr lang="en-GB" dirty="0">
                <a:solidFill>
                  <a:srgbClr val="111111"/>
                </a:solidFill>
                <a:latin typeface="Arial" panose="020B0604020202020204" pitchFamily="34" charset="0"/>
                <a:cs typeface="Arial" panose="020B0604020202020204" pitchFamily="34" charset="0"/>
              </a:rPr>
              <a:t>Lower energy bills can contribute to better financial stability for your tenants, reducing the likelihood of missed or late rent payments.</a:t>
            </a:r>
            <a:endParaRPr lang="en-GB" dirty="0">
              <a:solidFill>
                <a:srgbClr val="80008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C1DE83-E3B7-BA25-0F44-FE63288826F6}"/>
              </a:ext>
            </a:extLst>
          </p:cNvPr>
          <p:cNvSpPr txBox="1"/>
          <p:nvPr/>
        </p:nvSpPr>
        <p:spPr>
          <a:xfrm>
            <a:off x="637793" y="587303"/>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How ECO benefits you as a landlord? </a:t>
            </a:r>
          </a:p>
        </p:txBody>
      </p:sp>
    </p:spTree>
    <p:extLst>
      <p:ext uri="{BB962C8B-B14F-4D97-AF65-F5344CB8AC3E}">
        <p14:creationId xmlns:p14="http://schemas.microsoft.com/office/powerpoint/2010/main" val="3260368905"/>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0E581CFC-F43B-4E0E-6857-DBA955DCF47A}"/>
              </a:ext>
            </a:extLst>
          </p:cNvPr>
          <p:cNvSpPr txBox="1"/>
          <p:nvPr/>
        </p:nvSpPr>
        <p:spPr>
          <a:xfrm>
            <a:off x="694523" y="1610410"/>
            <a:ext cx="4927102" cy="5247590"/>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You may qualify for the schemes if you:</a:t>
            </a:r>
          </a:p>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own your own home or have the permission of your landlord</a:t>
            </a:r>
          </a:p>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receive at least one of the following benefits:</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Income-based Jobseekers Allowance (JSA),</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Income-related Employment and Support Allowance (ESA),</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Income Support (IS),</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Pension Credit Guaranteed Credit (PCGC),</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Working Tax Credit (WTC),</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Child Tax Credit (CTC).</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Universal Credit (UC),</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Housing Benefit,</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Pension Credit Savings Credit (PCSC),</a:t>
            </a:r>
          </a:p>
          <a:p>
            <a:pPr marL="102870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Child Benefit, and</a:t>
            </a:r>
          </a:p>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meet the relevant income requirements (where applicable)</a:t>
            </a:r>
          </a:p>
          <a:p>
            <a:pPr marL="285750" indent="-285750">
              <a:buFont typeface="Arial" panose="020B0604020202020204" pitchFamily="34" charset="0"/>
              <a:buChar char="•"/>
            </a:pPr>
            <a:endParaRPr lang="en-US" sz="1300" dirty="0"/>
          </a:p>
          <a:p>
            <a:pPr marL="285750" indent="-285750">
              <a:spcAft>
                <a:spcPts val="600"/>
              </a:spcAft>
              <a:buFont typeface="Arial" panose="020B0604020202020204" pitchFamily="34" charset="0"/>
              <a:buChar char="•"/>
            </a:pPr>
            <a:endParaRPr lang="en-GB" dirty="0">
              <a:solidFill>
                <a:srgbClr val="3F2B5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C1DE83-E3B7-BA25-0F44-FE63288826F6}"/>
              </a:ext>
            </a:extLst>
          </p:cNvPr>
          <p:cNvSpPr txBox="1"/>
          <p:nvPr/>
        </p:nvSpPr>
        <p:spPr>
          <a:xfrm>
            <a:off x="694523" y="413880"/>
            <a:ext cx="10437303" cy="1384995"/>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ECO/GBIS Eligibility and Local Authority Flexible Eligibility (LA Flex)</a:t>
            </a:r>
            <a:br>
              <a:rPr lang="en-GB" sz="2800" b="1" dirty="0">
                <a:solidFill>
                  <a:srgbClr val="B6985E"/>
                </a:solidFill>
                <a:latin typeface="Arial" panose="020B0604020202020204" pitchFamily="34" charset="0"/>
                <a:cs typeface="Arial" panose="020B0604020202020204" pitchFamily="34" charset="0"/>
              </a:rPr>
            </a:br>
            <a:endParaRPr lang="en-GB" sz="2800" b="1" dirty="0">
              <a:solidFill>
                <a:srgbClr val="B6985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D84081-57A7-E5CA-8615-4EC2B58712B4}"/>
              </a:ext>
            </a:extLst>
          </p:cNvPr>
          <p:cNvSpPr txBox="1"/>
          <p:nvPr/>
        </p:nvSpPr>
        <p:spPr>
          <a:xfrm>
            <a:off x="6292553" y="1610410"/>
            <a:ext cx="5035826" cy="3824124"/>
          </a:xfrm>
          <a:prstGeom prst="rect">
            <a:avLst/>
          </a:prstGeom>
          <a:noFill/>
        </p:spPr>
        <p:txBody>
          <a:bodyPr wrap="square">
            <a:spAutoFit/>
          </a:bodyPr>
          <a:lstStyle/>
          <a:p>
            <a:pPr defTabSz="914400">
              <a:lnSpc>
                <a:spcPct val="90000"/>
              </a:lnSpc>
              <a:spcAft>
                <a:spcPts val="600"/>
              </a:spcAft>
            </a:pPr>
            <a:r>
              <a:rPr lang="en-US" sz="1600" b="1" i="0" dirty="0">
                <a:effectLst/>
                <a:latin typeface="Arial" panose="020B0604020202020204" pitchFamily="34" charset="0"/>
                <a:cs typeface="Arial" panose="020B0604020202020204" pitchFamily="34" charset="0"/>
              </a:rPr>
              <a:t>LA Flex: </a:t>
            </a:r>
          </a:p>
          <a:p>
            <a:pPr defTabSz="914400">
              <a:lnSpc>
                <a:spcPct val="90000"/>
              </a:lnSpc>
              <a:spcAft>
                <a:spcPts val="600"/>
              </a:spcAft>
            </a:pPr>
            <a:r>
              <a:rPr lang="en-US" sz="1600" b="0" i="0" dirty="0">
                <a:effectLst/>
                <a:latin typeface="Arial" panose="020B0604020202020204" pitchFamily="34" charset="0"/>
                <a:cs typeface="Arial" panose="020B0604020202020204" pitchFamily="34" charset="0"/>
              </a:rPr>
              <a:t>You could be eligible under ECO4 Flex if:</a:t>
            </a:r>
          </a:p>
          <a:p>
            <a:pPr marL="285750" indent="-28575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You live in a property that requires energy efficiency upgrades and:</a:t>
            </a:r>
          </a:p>
          <a:p>
            <a:pPr marL="285750" indent="-28575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You have a combined gross annual household income under £31,000 or</a:t>
            </a:r>
          </a:p>
          <a:p>
            <a:pPr marL="285750" indent="-28575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A person in your household has a severe or long-term health condition that is adversely affected by living in a cold home, and is due to one of the following:</a:t>
            </a:r>
          </a:p>
          <a:p>
            <a:pPr marL="742950" lvl="1"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a cardiovascular condition,</a:t>
            </a:r>
          </a:p>
          <a:p>
            <a:pPr marL="742950" lvl="1"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a respiratory disease,</a:t>
            </a:r>
          </a:p>
          <a:p>
            <a:pPr marL="742950" lvl="1"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limited mobility</a:t>
            </a:r>
          </a:p>
          <a:p>
            <a:pPr marL="742950" lvl="1" indent="-228600" defTabSz="914400">
              <a:lnSpc>
                <a:spcPct val="90000"/>
              </a:lnSpc>
              <a:spcAft>
                <a:spcPts val="600"/>
              </a:spcAft>
              <a:buFont typeface="Arial" panose="020B0604020202020204" pitchFamily="34" charset="0"/>
              <a:buChar char="•"/>
            </a:pPr>
            <a:r>
              <a:rPr lang="en-US" sz="1700" b="0" i="0" dirty="0">
                <a:effectLst/>
                <a:latin typeface="Arial" panose="020B0604020202020204" pitchFamily="34" charset="0"/>
                <a:cs typeface="Arial" panose="020B0604020202020204" pitchFamily="34" charset="0"/>
              </a:rPr>
              <a:t>immunosuppression</a:t>
            </a:r>
          </a:p>
        </p:txBody>
      </p:sp>
    </p:spTree>
    <p:extLst>
      <p:ext uri="{BB962C8B-B14F-4D97-AF65-F5344CB8AC3E}">
        <p14:creationId xmlns:p14="http://schemas.microsoft.com/office/powerpoint/2010/main" val="496900303"/>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DF140-FAFF-1AFD-1353-610F039DA0DC}"/>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60ACA7DA-1763-0179-F829-5E5B0B41805E}"/>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0055547D-E9C8-6521-E58F-A646A6A59437}"/>
              </a:ext>
            </a:extLst>
          </p:cNvPr>
          <p:cNvSpPr txBox="1"/>
          <p:nvPr/>
        </p:nvSpPr>
        <p:spPr>
          <a:xfrm>
            <a:off x="398238" y="917912"/>
            <a:ext cx="11027489" cy="5940088"/>
          </a:xfrm>
          <a:prstGeom prst="rect">
            <a:avLst/>
          </a:prstGeom>
          <a:noFill/>
        </p:spPr>
        <p:txBody>
          <a:bodyPr wrap="square" rtlCol="0">
            <a:spAutoFit/>
          </a:bodyPr>
          <a:lstStyle/>
          <a:p>
            <a:pPr marL="0" indent="0">
              <a:buNone/>
            </a:pPr>
            <a:r>
              <a:rPr lang="en-GB" sz="1600" b="0" i="0" dirty="0">
                <a:effectLst/>
                <a:latin typeface="Arial" panose="020B0604020202020204" pitchFamily="34" charset="0"/>
                <a:cs typeface="Arial" panose="020B0604020202020204" pitchFamily="34" charset="0"/>
              </a:rPr>
              <a:t>An installer may contact you or your tenant claiming to be working under the ECO scheme. It is recommended not to accept face-to-face cold-call enquiries. Installers must: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t>
            </a:r>
            <a:r>
              <a:rPr lang="en-GB" sz="1600" b="0" i="0" dirty="0">
                <a:effectLst/>
                <a:latin typeface="Arial" panose="020B0604020202020204" pitchFamily="34" charset="0"/>
                <a:cs typeface="Arial" panose="020B0604020202020204" pitchFamily="34" charset="0"/>
              </a:rPr>
              <a:t>rovide ID in all circumstances</a:t>
            </a:r>
          </a:p>
          <a:p>
            <a:pPr marL="285750" indent="-285750">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Be TrustMark accredited with a registration number. To check visit </a:t>
            </a:r>
            <a:r>
              <a:rPr lang="en-GB" sz="1600" b="0" i="0" u="sng" dirty="0">
                <a:effectLst/>
                <a:latin typeface="Arial" panose="020B0604020202020204" pitchFamily="34" charset="0"/>
                <a:cs typeface="Arial" panose="020B0604020202020204" pitchFamily="34" charset="0"/>
                <a:hlinkClick r:id="rId3"/>
              </a:rPr>
              <a:t>TrustMark</a:t>
            </a:r>
            <a:r>
              <a:rPr lang="en-GB" sz="1600" b="0" i="0" u="sng" dirty="0">
                <a:effectLst/>
                <a:latin typeface="Arial" panose="020B0604020202020204" pitchFamily="34" charset="0"/>
                <a:cs typeface="Arial" panose="020B0604020202020204" pitchFamily="34" charset="0"/>
              </a:rPr>
              <a:t>.</a:t>
            </a:r>
            <a:endParaRPr lang="en-GB" sz="1600" b="0" i="0" dirty="0">
              <a:effectLst/>
              <a:latin typeface="Arial" panose="020B0604020202020204" pitchFamily="34" charset="0"/>
              <a:cs typeface="Arial" panose="020B0604020202020204" pitchFamily="34" charset="0"/>
            </a:endParaRPr>
          </a:p>
          <a:p>
            <a:pPr marL="0" indent="0">
              <a:buNone/>
            </a:pPr>
            <a:endParaRPr lang="en-GB" sz="1600" b="0" i="0" dirty="0">
              <a:effectLst/>
              <a:latin typeface="Arial" panose="020B0604020202020204" pitchFamily="34" charset="0"/>
              <a:cs typeface="Arial" panose="020B0604020202020204" pitchFamily="34" charset="0"/>
            </a:endParaRPr>
          </a:p>
          <a:p>
            <a:pPr marL="0" indent="0">
              <a:buNone/>
            </a:pPr>
            <a:r>
              <a:rPr lang="en-GB" sz="1600" b="0" i="0" dirty="0">
                <a:effectLst/>
                <a:latin typeface="Arial" panose="020B0604020202020204" pitchFamily="34" charset="0"/>
                <a:cs typeface="Arial" panose="020B0604020202020204" pitchFamily="34" charset="0"/>
              </a:rPr>
              <a:t>The Council do not endorse any company connected to:</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a:t>
            </a:r>
            <a:r>
              <a:rPr lang="en-GB" sz="1600" b="0" i="0" dirty="0">
                <a:effectLst/>
                <a:latin typeface="Arial" panose="020B0604020202020204" pitchFamily="34" charset="0"/>
                <a:cs typeface="Arial" panose="020B0604020202020204" pitchFamily="34" charset="0"/>
              </a:rPr>
              <a:t>e application process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a:t>
            </a:r>
            <a:r>
              <a:rPr lang="en-GB" sz="1600" b="0" i="0" dirty="0">
                <a:effectLst/>
                <a:latin typeface="Arial" panose="020B0604020202020204" pitchFamily="34" charset="0"/>
                <a:cs typeface="Arial" panose="020B0604020202020204" pitchFamily="34" charset="0"/>
              </a:rPr>
              <a:t>stallation of ECO/GBIS Flex grants or products</a:t>
            </a:r>
          </a:p>
          <a:p>
            <a:pPr marL="0" indent="0">
              <a:buNone/>
            </a:pPr>
            <a:endParaRPr lang="en-GB" sz="1600" b="0" i="0" dirty="0">
              <a:effectLst/>
              <a:latin typeface="Arial" panose="020B0604020202020204" pitchFamily="34" charset="0"/>
              <a:cs typeface="Arial" panose="020B0604020202020204" pitchFamily="34" charset="0"/>
            </a:endParaRPr>
          </a:p>
          <a:p>
            <a:pPr marL="0" indent="0">
              <a:buNone/>
            </a:pPr>
            <a:r>
              <a:rPr lang="en-GB" sz="1600" b="0" i="0" dirty="0">
                <a:effectLst/>
                <a:latin typeface="Arial" panose="020B0604020202020204" pitchFamily="34" charset="0"/>
                <a:cs typeface="Arial" panose="020B0604020202020204" pitchFamily="34" charset="0"/>
              </a:rPr>
              <a:t>This includes: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a:t>
            </a:r>
            <a:r>
              <a:rPr lang="en-GB" sz="1600" b="0" i="0" dirty="0">
                <a:effectLst/>
                <a:latin typeface="Arial" panose="020B0604020202020204" pitchFamily="34" charset="0"/>
                <a:cs typeface="Arial" panose="020B0604020202020204" pitchFamily="34" charset="0"/>
              </a:rPr>
              <a:t>nergy companies</a:t>
            </a:r>
          </a:p>
          <a:p>
            <a:pPr marL="285750" indent="-285750">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ECO/GBIS installers/contractors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a:t>
            </a:r>
            <a:r>
              <a:rPr lang="en-GB" sz="1600" b="0" i="0" dirty="0">
                <a:effectLst/>
                <a:latin typeface="Arial" panose="020B0604020202020204" pitchFamily="34" charset="0"/>
                <a:cs typeface="Arial" panose="020B0604020202020204" pitchFamily="34" charset="0"/>
              </a:rPr>
              <a:t>rant agents</a:t>
            </a:r>
          </a:p>
          <a:p>
            <a:pPr marL="0" indent="0">
              <a:buNone/>
            </a:pPr>
            <a:endParaRPr lang="en-GB" sz="1600" b="0" i="0" dirty="0">
              <a:effectLst/>
              <a:latin typeface="Arial" panose="020B0604020202020204" pitchFamily="34" charset="0"/>
              <a:cs typeface="Arial" panose="020B0604020202020204" pitchFamily="34" charset="0"/>
            </a:endParaRPr>
          </a:p>
          <a:p>
            <a:pPr marL="0" indent="0">
              <a:buNone/>
            </a:pPr>
            <a:r>
              <a:rPr lang="en-GB" sz="1600" b="0" i="0" dirty="0">
                <a:effectLst/>
                <a:latin typeface="Arial" panose="020B0604020202020204" pitchFamily="34" charset="0"/>
                <a:cs typeface="Arial" panose="020B0604020202020204" pitchFamily="34" charset="0"/>
              </a:rPr>
              <a:t>You </a:t>
            </a:r>
            <a:r>
              <a:rPr lang="en-GB" sz="1600" dirty="0">
                <a:latin typeface="Arial" panose="020B0604020202020204" pitchFamily="34" charset="0"/>
                <a:cs typeface="Arial" panose="020B0604020202020204" pitchFamily="34" charset="0"/>
              </a:rPr>
              <a:t>recommend </a:t>
            </a:r>
            <a:r>
              <a:rPr lang="en-GB" sz="1600" b="0" i="0" dirty="0">
                <a:effectLst/>
                <a:latin typeface="Arial" panose="020B0604020202020204" pitchFamily="34" charset="0"/>
                <a:cs typeface="Arial" panose="020B0604020202020204" pitchFamily="34" charset="0"/>
              </a:rPr>
              <a:t>seeking independent advice to make sure that you are being offered the best deal.</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0" i="0" dirty="0">
                <a:effectLst/>
                <a:latin typeface="Arial" panose="020B0604020202020204" pitchFamily="34" charset="0"/>
                <a:cs typeface="Arial" panose="020B0604020202020204" pitchFamily="34" charset="0"/>
              </a:rPr>
              <a:t>If the cost of installation is below the cost of the suppliers’ offer, the work will go ahead free of charge. If not, you may need to pay the extra. The installer will confirm this.</a:t>
            </a:r>
          </a:p>
          <a:p>
            <a:pPr marL="0" indent="0">
              <a:buNone/>
            </a:pPr>
            <a:endParaRPr lang="en-GB" sz="1600" b="0" i="0" dirty="0">
              <a:effectLst/>
              <a:latin typeface="Arial" panose="020B0604020202020204" pitchFamily="34" charset="0"/>
              <a:cs typeface="Arial" panose="020B0604020202020204" pitchFamily="34" charset="0"/>
            </a:endParaRPr>
          </a:p>
          <a:p>
            <a:pPr marL="0" indent="0">
              <a:buNone/>
            </a:pPr>
            <a:r>
              <a:rPr lang="en-GB" sz="1600" b="0" i="0" dirty="0">
                <a:effectLst/>
                <a:latin typeface="Arial" panose="020B0604020202020204" pitchFamily="34" charset="0"/>
                <a:cs typeface="Arial" panose="020B0604020202020204" pitchFamily="34" charset="0"/>
              </a:rPr>
              <a:t>Applicants do not have to proceed with the scheme if you don’t think the works are appropriate or affordable. Even if you are eligible, the energy supplier or installer may decide not to install any measures.</a:t>
            </a:r>
          </a:p>
          <a:p>
            <a:pPr marL="0" indent="0">
              <a:buNone/>
            </a:pPr>
            <a:endParaRPr lang="en-GB" sz="1600" b="0" i="0" dirty="0">
              <a:effectLst/>
              <a:latin typeface="proxima-nova"/>
            </a:endParaRPr>
          </a:p>
          <a:p>
            <a:endParaRPr lang="en-GB" sz="1000" dirty="0">
              <a:latin typeface="proxima-nova"/>
            </a:endParaRPr>
          </a:p>
          <a:p>
            <a:pPr marL="285750" indent="-285750">
              <a:spcAft>
                <a:spcPts val="600"/>
              </a:spcAft>
              <a:buFont typeface="Arial" panose="020B0604020202020204" pitchFamily="34" charset="0"/>
              <a:buChar char="•"/>
            </a:pPr>
            <a:endParaRPr lang="en-GB" dirty="0">
              <a:solidFill>
                <a:srgbClr val="3F2B5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768771-4CF8-D070-0AD7-FF1DAAB1709F}"/>
              </a:ext>
            </a:extLst>
          </p:cNvPr>
          <p:cNvSpPr txBox="1"/>
          <p:nvPr/>
        </p:nvSpPr>
        <p:spPr>
          <a:xfrm>
            <a:off x="398238" y="175855"/>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Installer FYI</a:t>
            </a:r>
          </a:p>
        </p:txBody>
      </p:sp>
    </p:spTree>
    <p:extLst>
      <p:ext uri="{BB962C8B-B14F-4D97-AF65-F5344CB8AC3E}">
        <p14:creationId xmlns:p14="http://schemas.microsoft.com/office/powerpoint/2010/main" val="2001671061"/>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488F-8E47-9511-010E-547A094D45B6}"/>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9E22DFF4-4B18-0C62-E7CD-05FE5D289C05}"/>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A378293F-3F60-3FD2-792D-E7485141DEEF}"/>
              </a:ext>
            </a:extLst>
          </p:cNvPr>
          <p:cNvSpPr txBox="1"/>
          <p:nvPr/>
        </p:nvSpPr>
        <p:spPr>
          <a:xfrm>
            <a:off x="488411" y="1258486"/>
            <a:ext cx="10962860" cy="4262705"/>
          </a:xfrm>
          <a:prstGeom prst="rect">
            <a:avLst/>
          </a:prstGeom>
          <a:noFill/>
        </p:spPr>
        <p:txBody>
          <a:bodyPr wrap="square" rtlCol="0">
            <a:spAutoFit/>
          </a:bodyPr>
          <a:lstStyle/>
          <a:p>
            <a:pPr marL="285750" marR="0" lvl="0" indent="-285750" fontAlgn="base">
              <a:spcBef>
                <a:spcPct val="0"/>
              </a:spcBef>
              <a:spcAft>
                <a:spcPts val="600"/>
              </a:spcAft>
              <a:buClrTx/>
              <a:buSzTx/>
              <a:buFont typeface="Arial" panose="020B0604020202020204" pitchFamily="34" charset="0"/>
              <a:buChar char="•"/>
              <a:tabLst/>
            </a:pPr>
            <a:r>
              <a:rPr kumimoji="0" lang="en-GB" altLang="en-US" b="0" i="0" u="none" strike="noStrike" cap="none" normalizeH="0" baseline="0" dirty="0">
                <a:ln>
                  <a:noFill/>
                </a:ln>
                <a:effectLst/>
                <a:latin typeface="Arial" panose="020B0604020202020204" pitchFamily="34" charset="0"/>
                <a:cs typeface="Arial" panose="020B0604020202020204" pitchFamily="34" charset="0"/>
              </a:rPr>
              <a:t>Through the Boiler Upgrade Scheme, you could get a grant to cover part of the cost of replacing fossil fuel heating systems with a heat pump or biomass boiler.</a:t>
            </a:r>
          </a:p>
          <a:p>
            <a:pPr marL="285750" marR="0" lvl="0" indent="-285750" fontAlgn="base">
              <a:spcBef>
                <a:spcPct val="0"/>
              </a:spcBef>
              <a:spcAft>
                <a:spcPts val="600"/>
              </a:spcAft>
              <a:buClrTx/>
              <a:buSzTx/>
              <a:buFont typeface="Arial" panose="020B0604020202020204" pitchFamily="34" charset="0"/>
              <a:buChar char="•"/>
              <a:tabLst/>
            </a:pPr>
            <a:endParaRPr kumimoji="0" lang="en-GB" altLang="en-US" b="0" i="0" u="none" strike="noStrike" cap="none" normalizeH="0" baseline="0" dirty="0">
              <a:ln>
                <a:noFill/>
              </a:ln>
              <a:effectLst/>
              <a:latin typeface="Arial" panose="020B0604020202020204" pitchFamily="34" charset="0"/>
              <a:cs typeface="Arial" panose="020B0604020202020204" pitchFamily="34" charset="0"/>
            </a:endParaRPr>
          </a:p>
          <a:p>
            <a:pPr marL="285750" marR="0" lvl="0" indent="-285750" fontAlgn="base">
              <a:spcBef>
                <a:spcPct val="0"/>
              </a:spcBef>
              <a:spcAft>
                <a:spcPts val="600"/>
              </a:spcAft>
              <a:buClrTx/>
              <a:buSzTx/>
              <a:buFont typeface="Arial" panose="020B0604020202020204" pitchFamily="34" charset="0"/>
              <a:buChar char="•"/>
              <a:tabLst/>
            </a:pPr>
            <a:r>
              <a:rPr lang="en-GB" dirty="0">
                <a:latin typeface="Arial" panose="020B0604020202020204" pitchFamily="34" charset="0"/>
                <a:cs typeface="Arial" panose="020B0604020202020204" pitchFamily="34" charset="0"/>
              </a:rPr>
              <a:t>You can get one grant per property. Current grants are available for:</a:t>
            </a:r>
          </a:p>
          <a:p>
            <a:pPr marL="1200150" lvl="2" indent="-285750" fontAlgn="base">
              <a:spcBef>
                <a:spcPct val="0"/>
              </a:spcBef>
              <a:spcAft>
                <a:spcPts val="600"/>
              </a:spcAft>
              <a:buFont typeface="Wingdings" panose="05000000000000000000" pitchFamily="2" charset="2"/>
              <a:buChar char="Ø"/>
            </a:pPr>
            <a:r>
              <a:rPr lang="en-GB" sz="1600" dirty="0">
                <a:latin typeface="Arial" panose="020B0604020202020204" pitchFamily="34" charset="0"/>
                <a:cs typeface="Arial" panose="020B0604020202020204" pitchFamily="34" charset="0"/>
              </a:rPr>
              <a:t>£7,500 towards an air source heat pump</a:t>
            </a:r>
          </a:p>
          <a:p>
            <a:pPr marL="1200150" lvl="2" indent="-285750" fontAlgn="base">
              <a:spcBef>
                <a:spcPct val="0"/>
              </a:spcBef>
              <a:spcAft>
                <a:spcPts val="600"/>
              </a:spcAft>
              <a:buFont typeface="Wingdings" panose="05000000000000000000" pitchFamily="2" charset="2"/>
              <a:buChar char="Ø"/>
            </a:pPr>
            <a:r>
              <a:rPr lang="en-GB" sz="1600" dirty="0">
                <a:latin typeface="Arial" panose="020B0604020202020204" pitchFamily="34" charset="0"/>
                <a:cs typeface="Arial" panose="020B0604020202020204" pitchFamily="34" charset="0"/>
              </a:rPr>
              <a:t>£7,500 towards a ground source heat pump (including water source heat pumps and those on shared ground loops)</a:t>
            </a:r>
          </a:p>
          <a:p>
            <a:pPr marL="1200150" lvl="2" indent="-285750" fontAlgn="base">
              <a:spcBef>
                <a:spcPct val="0"/>
              </a:spcBef>
              <a:spcAft>
                <a:spcPts val="600"/>
              </a:spcAft>
              <a:buFont typeface="Wingdings" panose="05000000000000000000" pitchFamily="2" charset="2"/>
              <a:buChar char="Ø"/>
            </a:pPr>
            <a:r>
              <a:rPr lang="en-GB" sz="1600" dirty="0">
                <a:latin typeface="Arial" panose="020B0604020202020204" pitchFamily="34" charset="0"/>
                <a:cs typeface="Arial" panose="020B0604020202020204" pitchFamily="34" charset="0"/>
              </a:rPr>
              <a:t>£5,000 towards a biomass boiler</a:t>
            </a:r>
          </a:p>
          <a:p>
            <a:pPr lvl="2" fontAlgn="base">
              <a:spcBef>
                <a:spcPct val="0"/>
              </a:spcBef>
              <a:spcAft>
                <a:spcPts val="600"/>
              </a:spcAft>
            </a:pPr>
            <a:endParaRPr lang="en-GB" dirty="0">
              <a:latin typeface="Arial" panose="020B0604020202020204" pitchFamily="34" charset="0"/>
              <a:cs typeface="Arial" panose="020B0604020202020204" pitchFamily="34" charset="0"/>
            </a:endParaRPr>
          </a:p>
          <a:p>
            <a:pPr marL="285750" marR="0" lvl="0" indent="-285750" fontAlgn="base">
              <a:spcBef>
                <a:spcPct val="0"/>
              </a:spcBef>
              <a:spcAft>
                <a:spcPts val="600"/>
              </a:spcAft>
              <a:buClrTx/>
              <a:buSzTx/>
              <a:buFont typeface="Arial" panose="020B0604020202020204" pitchFamily="34" charset="0"/>
              <a:buChar char="•"/>
              <a:tabLst/>
            </a:pPr>
            <a:r>
              <a:rPr lang="en-GB" dirty="0">
                <a:latin typeface="Arial" panose="020B0604020202020204" pitchFamily="34" charset="0"/>
                <a:cs typeface="Arial" panose="020B0604020202020204" pitchFamily="34" charset="0"/>
              </a:rPr>
              <a:t>You cannot get a grant for a hybrid heat pump system (for example a combination of gas boiler and air source heat pump).</a:t>
            </a:r>
          </a:p>
          <a:p>
            <a:pPr marL="285750" marR="0" lvl="0" indent="-285750" fontAlgn="base">
              <a:spcBef>
                <a:spcPct val="0"/>
              </a:spcBef>
              <a:spcAft>
                <a:spcPts val="600"/>
              </a:spcAft>
              <a:buClrTx/>
              <a:buSzTx/>
              <a:buFont typeface="Arial" panose="020B0604020202020204" pitchFamily="34" charset="0"/>
              <a:buChar char="•"/>
              <a:tabLst/>
            </a:pPr>
            <a:endParaRPr lang="en-GB" dirty="0">
              <a:latin typeface="Arial" panose="020B0604020202020204" pitchFamily="34" charset="0"/>
              <a:cs typeface="Arial" panose="020B0604020202020204" pitchFamily="34" charset="0"/>
            </a:endParaRPr>
          </a:p>
          <a:p>
            <a:pPr marL="285750" marR="0" lvl="0" indent="-285750" fontAlgn="base">
              <a:spcBef>
                <a:spcPct val="0"/>
              </a:spcBef>
              <a:spcAft>
                <a:spcPts val="600"/>
              </a:spcAft>
              <a:buClrTx/>
              <a:buSzTx/>
              <a:buFont typeface="Arial" panose="020B0604020202020204" pitchFamily="34" charset="0"/>
              <a:buChar char="•"/>
              <a:tabLst/>
            </a:pPr>
            <a:r>
              <a:rPr lang="en-GB" dirty="0">
                <a:latin typeface="Arial" panose="020B0604020202020204" pitchFamily="34" charset="0"/>
                <a:cs typeface="Arial" panose="020B0604020202020204" pitchFamily="34" charset="0"/>
              </a:rPr>
              <a:t>Fossil Fuel heating systems include oil, gas, electric or LPG (liquefied petroleum gas).</a:t>
            </a:r>
          </a:p>
        </p:txBody>
      </p:sp>
      <p:sp>
        <p:nvSpPr>
          <p:cNvPr id="3" name="TextBox 2">
            <a:extLst>
              <a:ext uri="{FF2B5EF4-FFF2-40B4-BE49-F238E27FC236}">
                <a16:creationId xmlns:a16="http://schemas.microsoft.com/office/drawing/2014/main" id="{7FCD9E56-5F1D-A60B-69FE-82BF70F6300D}"/>
              </a:ext>
            </a:extLst>
          </p:cNvPr>
          <p:cNvSpPr txBox="1"/>
          <p:nvPr/>
        </p:nvSpPr>
        <p:spPr>
          <a:xfrm>
            <a:off x="630729" y="312588"/>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Boiler Upgrade Scheme</a:t>
            </a:r>
          </a:p>
        </p:txBody>
      </p:sp>
    </p:spTree>
    <p:extLst>
      <p:ext uri="{BB962C8B-B14F-4D97-AF65-F5344CB8AC3E}">
        <p14:creationId xmlns:p14="http://schemas.microsoft.com/office/powerpoint/2010/main" val="1208355951"/>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EBEF-4B9D-6DE3-C4B1-07E7A2D57999}"/>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3E6C1699-0901-ED61-2727-F7F77B258C3C}"/>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985315DE-1C85-D476-C736-7233D3196A61}"/>
              </a:ext>
            </a:extLst>
          </p:cNvPr>
          <p:cNvSpPr txBox="1"/>
          <p:nvPr/>
        </p:nvSpPr>
        <p:spPr>
          <a:xfrm>
            <a:off x="469844" y="1164483"/>
            <a:ext cx="5135826" cy="5201424"/>
          </a:xfrm>
          <a:prstGeom prst="rect">
            <a:avLst/>
          </a:prstGeom>
          <a:noFill/>
        </p:spPr>
        <p:txBody>
          <a:bodyPr wrap="square" rtlCol="0">
            <a:spAutoFit/>
          </a:bodyPr>
          <a:lstStyle/>
          <a:p>
            <a:pPr marR="0" lvl="0" fontAlgn="base">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You’re eligible for a grant if both of the following are true. You must:</a:t>
            </a:r>
          </a:p>
          <a:p>
            <a:pPr marL="285750" marR="0" lvl="0" indent="-285750" fontAlgn="base">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own the property you’re applying for (including if it’s a business, a second home, or a property you rent out to tenants)</a:t>
            </a:r>
          </a:p>
          <a:p>
            <a:pPr marL="285750" marR="0" lvl="0" indent="-285750" fontAlgn="base">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be replacing fossil fuel heating systems - such as oil, gas, electric or LPG (liquefied petroleum gas)</a:t>
            </a:r>
          </a:p>
          <a:p>
            <a:pPr marL="0" marR="0" lvl="0" fontAlgn="base">
              <a:spcBef>
                <a:spcPct val="0"/>
              </a:spcBef>
              <a:spcAft>
                <a:spcPts val="600"/>
              </a:spcAft>
              <a:buClrTx/>
              <a:buSzTx/>
              <a:tabLst/>
            </a:pPr>
            <a:endParaRPr kumimoji="0" lang="en-US" altLang="en-US" sz="1600" b="0" i="0" u="none" strike="noStrike" cap="none" normalizeH="0" baseline="0" dirty="0">
              <a:ln>
                <a:noFill/>
              </a:ln>
              <a:effectLst/>
              <a:latin typeface="Arial" panose="020B0604020202020204" pitchFamily="34" charset="0"/>
              <a:cs typeface="Arial" panose="020B0604020202020204" pitchFamily="34" charset="0"/>
            </a:endParaRPr>
          </a:p>
          <a:p>
            <a:pPr marL="0" marR="0" lvl="0" fontAlgn="base">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You’re still eligible if you’ve already had funding to make your property more energy efficient, for example by insulating it.</a:t>
            </a:r>
            <a:endParaRPr lang="en-US" altLang="en-US" sz="1600" dirty="0">
              <a:latin typeface="Arial" panose="020B0604020202020204" pitchFamily="34" charset="0"/>
              <a:cs typeface="Arial" panose="020B0604020202020204" pitchFamily="34" charset="0"/>
            </a:endParaRPr>
          </a:p>
          <a:p>
            <a:pPr marL="0" marR="0" lvl="0" fontAlgn="base">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Your property must have a valid Energy Performance Certificate (EPC). </a:t>
            </a:r>
          </a:p>
          <a:p>
            <a:pPr marL="0" marR="0" lvl="0" fontAlgn="base">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If you’re not sure whether your property is suitable for a low carbon heating system, speak to an MCS certified installer. They can tell you about your options.</a:t>
            </a:r>
          </a:p>
          <a:p>
            <a:pPr marL="0" marR="0" lvl="0" fontAlgn="base">
              <a:spcBef>
                <a:spcPct val="0"/>
              </a:spcBef>
              <a:spcAft>
                <a:spcPts val="600"/>
              </a:spcAft>
              <a:buClrTx/>
              <a:buSzTx/>
              <a:tabLst/>
            </a:pPr>
            <a:endParaRPr kumimoji="0" lang="en-US" altLang="en-US" sz="1800" b="0" i="0" u="none" strike="noStrike" cap="none" normalizeH="0" baseline="0" dirty="0">
              <a:ln>
                <a:noFill/>
              </a:ln>
              <a:effectLst/>
            </a:endParaRPr>
          </a:p>
          <a:p>
            <a:pPr>
              <a:spcAft>
                <a:spcPts val="600"/>
              </a:spcAft>
            </a:pPr>
            <a:endParaRPr lang="en-GB" dirty="0">
              <a:solidFill>
                <a:srgbClr val="3F2B5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6AC6A19-7A1D-5032-1DC8-556B05B40433}"/>
              </a:ext>
            </a:extLst>
          </p:cNvPr>
          <p:cNvSpPr txBox="1"/>
          <p:nvPr/>
        </p:nvSpPr>
        <p:spPr>
          <a:xfrm>
            <a:off x="469844" y="266881"/>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Boiler Upgrade Scheme</a:t>
            </a:r>
          </a:p>
        </p:txBody>
      </p:sp>
      <p:sp>
        <p:nvSpPr>
          <p:cNvPr id="5" name="TextBox 4">
            <a:extLst>
              <a:ext uri="{FF2B5EF4-FFF2-40B4-BE49-F238E27FC236}">
                <a16:creationId xmlns:a16="http://schemas.microsoft.com/office/drawing/2014/main" id="{F45F1274-AC1E-75C2-4AA2-6DFF022B766B}"/>
              </a:ext>
            </a:extLst>
          </p:cNvPr>
          <p:cNvSpPr txBox="1"/>
          <p:nvPr/>
        </p:nvSpPr>
        <p:spPr>
          <a:xfrm>
            <a:off x="5908594" y="1143028"/>
            <a:ext cx="5475632" cy="4918269"/>
          </a:xfrm>
          <a:prstGeom prst="rect">
            <a:avLst/>
          </a:prstGeom>
          <a:noFill/>
        </p:spPr>
        <p:txBody>
          <a:bodyPr wrap="square">
            <a:spAutoFit/>
          </a:bodyPr>
          <a:lstStyle/>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The scheme is designed to minimize the amount of work property owners need to do. It is ‘installer-led’, which means your chosen installer will:</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make a BUS application on your behalf</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liaise with Ofgem on most matters related to the scheme</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tell Ofgem when they’ve installed your heating system</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claim the money from Ofgem at the end of the project</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The grant value should be deducted from your quote upfront, and installers are responsible for passing on the discount that the BUS grant provides to you, the property owner.</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For a heating system to be eligible under BUS, it has to be installed by an installer certified by the Microgeneration Certification Service (MCS).</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As with all home improvements we recommend that you obtain quotes from multiple installers.</a:t>
            </a:r>
          </a:p>
          <a:p>
            <a:pPr indent="-228600" defTabSz="914400">
              <a:lnSpc>
                <a:spcPct val="90000"/>
              </a:lnSpc>
              <a:spcAft>
                <a:spcPts val="600"/>
              </a:spcAft>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You can find an installer in your area on the </a:t>
            </a:r>
            <a:r>
              <a:rPr lang="en-US" sz="1600" b="0" i="0" u="sng" dirty="0">
                <a:effectLst/>
                <a:latin typeface="Arial" panose="020B0604020202020204" pitchFamily="34" charset="0"/>
                <a:cs typeface="Arial" panose="020B0604020202020204" pitchFamily="34" charset="0"/>
                <a:hlinkClick r:id="rId3"/>
              </a:rPr>
              <a:t>MCS website</a:t>
            </a:r>
            <a:r>
              <a:rPr lang="en-US" sz="1600" b="0" i="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7890212"/>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78C8-016B-D118-E547-67877B7F72B9}"/>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E6F40040-C908-47D3-1B16-0C9BC4A06041}"/>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348E4113-53B2-E185-4681-D62995C35D19}"/>
              </a:ext>
            </a:extLst>
          </p:cNvPr>
          <p:cNvSpPr txBox="1"/>
          <p:nvPr/>
        </p:nvSpPr>
        <p:spPr>
          <a:xfrm>
            <a:off x="326710" y="1214178"/>
            <a:ext cx="11467052" cy="5755422"/>
          </a:xfrm>
          <a:prstGeom prst="rect">
            <a:avLst/>
          </a:prstGeom>
          <a:noFill/>
        </p:spPr>
        <p:txBody>
          <a:bodyPr wrap="square" rtlCol="0">
            <a:spAutoFit/>
          </a:bodyPr>
          <a:lstStyle/>
          <a:p>
            <a:pPr algn="l">
              <a:spcBef>
                <a:spcPts val="750"/>
              </a:spcBef>
              <a:spcAft>
                <a:spcPts val="750"/>
              </a:spcAft>
            </a:pPr>
            <a:r>
              <a:rPr lang="en-GB" sz="1600" b="1" i="0" dirty="0">
                <a:solidFill>
                  <a:srgbClr val="333333"/>
                </a:solidFill>
                <a:effectLst/>
                <a:latin typeface="Arial" panose="020B0604020202020204" pitchFamily="34" charset="0"/>
                <a:cs typeface="Arial" panose="020B0604020202020204" pitchFamily="34" charset="0"/>
              </a:rPr>
              <a:t>Myth 1: Air Source Heat Pumps Are Too Expensive</a:t>
            </a:r>
            <a:br>
              <a:rPr lang="en-GB" sz="1600" b="0" i="0" dirty="0">
                <a:solidFill>
                  <a:srgbClr val="333333"/>
                </a:solidFill>
                <a:effectLst/>
                <a:latin typeface="Arial" panose="020B0604020202020204" pitchFamily="34" charset="0"/>
                <a:cs typeface="Arial" panose="020B0604020202020204" pitchFamily="34" charset="0"/>
              </a:rPr>
            </a:br>
            <a:r>
              <a:rPr lang="en-GB" sz="1600" b="0" i="0" dirty="0">
                <a:solidFill>
                  <a:srgbClr val="666666"/>
                </a:solidFill>
                <a:effectLst/>
                <a:latin typeface="Arial" panose="020B0604020202020204" pitchFamily="34" charset="0"/>
                <a:cs typeface="Arial" panose="020B0604020202020204" pitchFamily="34" charset="0"/>
              </a:rPr>
              <a:t>While the initial investment for an ASHP may be higher than traditional heating systems, long-term savings often outweigh upfront costs. The Energy Saving Trust estimates that replacing an old G-rated gas boiler with an ASHP in a four-bedroom detached home could save approximately £395-£425 per year on heating bills.</a:t>
            </a:r>
          </a:p>
          <a:p>
            <a:pPr algn="l">
              <a:spcBef>
                <a:spcPts val="750"/>
              </a:spcBef>
              <a:spcAft>
                <a:spcPts val="750"/>
              </a:spcAft>
            </a:pPr>
            <a:r>
              <a:rPr lang="en-GB" sz="1600" b="1" i="0" dirty="0">
                <a:solidFill>
                  <a:srgbClr val="333333"/>
                </a:solidFill>
                <a:effectLst/>
                <a:latin typeface="Arial" panose="020B0604020202020204" pitchFamily="34" charset="0"/>
                <a:cs typeface="Arial" panose="020B0604020202020204" pitchFamily="34" charset="0"/>
              </a:rPr>
              <a:t>Myth 2: Air Source Heat Pumps Are Noisy</a:t>
            </a:r>
            <a:br>
              <a:rPr lang="en-GB" sz="1600" b="0" i="0" dirty="0">
                <a:solidFill>
                  <a:srgbClr val="333333"/>
                </a:solidFill>
                <a:effectLst/>
                <a:latin typeface="Arial" panose="020B0604020202020204" pitchFamily="34" charset="0"/>
                <a:cs typeface="Arial" panose="020B0604020202020204" pitchFamily="34" charset="0"/>
              </a:rPr>
            </a:br>
            <a:r>
              <a:rPr lang="en-GB" sz="1600" b="0" i="0" dirty="0">
                <a:solidFill>
                  <a:srgbClr val="666666"/>
                </a:solidFill>
                <a:effectLst/>
                <a:latin typeface="Arial" panose="020B0604020202020204" pitchFamily="34" charset="0"/>
                <a:cs typeface="Arial" panose="020B0604020202020204" pitchFamily="34" charset="0"/>
              </a:rPr>
              <a:t>Modern ASHPs are engineered for quiet operation. The average noise level of an ASHP ranges from 40 to 60 decibels (dB) at a distance of one metre. For context, normal conversation typically registers around 60 </a:t>
            </a:r>
            <a:r>
              <a:rPr lang="en-GB" sz="1600" b="0" i="0" dirty="0" err="1">
                <a:solidFill>
                  <a:srgbClr val="666666"/>
                </a:solidFill>
                <a:effectLst/>
                <a:latin typeface="Arial" panose="020B0604020202020204" pitchFamily="34" charset="0"/>
                <a:cs typeface="Arial" panose="020B0604020202020204" pitchFamily="34" charset="0"/>
              </a:rPr>
              <a:t>dB.</a:t>
            </a:r>
            <a:endParaRPr lang="en-GB" sz="1600" b="0" i="0" dirty="0">
              <a:solidFill>
                <a:srgbClr val="666666"/>
              </a:solidFill>
              <a:effectLst/>
              <a:latin typeface="Arial" panose="020B0604020202020204" pitchFamily="34" charset="0"/>
              <a:cs typeface="Arial" panose="020B0604020202020204" pitchFamily="34" charset="0"/>
            </a:endParaRPr>
          </a:p>
          <a:p>
            <a:pPr algn="l">
              <a:spcBef>
                <a:spcPts val="750"/>
              </a:spcBef>
              <a:spcAft>
                <a:spcPts val="750"/>
              </a:spcAft>
            </a:pPr>
            <a:r>
              <a:rPr lang="en-GB" sz="1600" b="1" i="0" dirty="0">
                <a:effectLst/>
                <a:latin typeface="Arial" panose="020B0604020202020204" pitchFamily="34" charset="0"/>
                <a:cs typeface="Arial" panose="020B0604020202020204" pitchFamily="34" charset="0"/>
              </a:rPr>
              <a:t>Myth 3: Air Source Heat Pumps Are Not Suitable for All Types of Homes</a:t>
            </a:r>
            <a:br>
              <a:rPr lang="en-GB" sz="1600" b="0" i="0" dirty="0">
                <a:effectLst/>
                <a:latin typeface="Arial" panose="020B0604020202020204" pitchFamily="34" charset="0"/>
                <a:cs typeface="Arial" panose="020B0604020202020204" pitchFamily="34" charset="0"/>
              </a:rPr>
            </a:br>
            <a:r>
              <a:rPr lang="en-GB" sz="1600" b="0" i="0" dirty="0">
                <a:solidFill>
                  <a:srgbClr val="666666"/>
                </a:solidFill>
                <a:effectLst/>
                <a:latin typeface="Arial" panose="020B0604020202020204" pitchFamily="34" charset="0"/>
                <a:cs typeface="Arial" panose="020B0604020202020204" pitchFamily="34" charset="0"/>
              </a:rPr>
              <a:t>ASHPs can be installed in various property types, from new builds to older homes. While they perform optimally in well-insulated properties, they can still provide efficient heating in less insulated homes.</a:t>
            </a:r>
            <a:endParaRPr lang="en-GB" sz="1600" dirty="0">
              <a:solidFill>
                <a:srgbClr val="666666"/>
              </a:solidFill>
              <a:latin typeface="Arial" panose="020B0604020202020204" pitchFamily="34" charset="0"/>
              <a:cs typeface="Arial" panose="020B0604020202020204" pitchFamily="34" charset="0"/>
            </a:endParaRPr>
          </a:p>
          <a:p>
            <a:pPr algn="l">
              <a:spcBef>
                <a:spcPts val="750"/>
              </a:spcBef>
              <a:spcAft>
                <a:spcPts val="750"/>
              </a:spcAft>
            </a:pPr>
            <a:r>
              <a:rPr lang="en-GB" sz="1600" b="1" i="0" dirty="0">
                <a:effectLst/>
                <a:latin typeface="Arial" panose="020B0604020202020204" pitchFamily="34" charset="0"/>
                <a:cs typeface="Arial" panose="020B0604020202020204" pitchFamily="34" charset="0"/>
              </a:rPr>
              <a:t>Myth 5: Air Source Heat Pumps Require a Lot of Maintenance</a:t>
            </a:r>
            <a:br>
              <a:rPr lang="en-GB" sz="1600" b="0" i="0" dirty="0">
                <a:solidFill>
                  <a:srgbClr val="666666"/>
                </a:solidFill>
                <a:effectLst/>
                <a:latin typeface="Arial" panose="020B0604020202020204" pitchFamily="34" charset="0"/>
                <a:cs typeface="Arial" panose="020B0604020202020204" pitchFamily="34" charset="0"/>
              </a:rPr>
            </a:br>
            <a:r>
              <a:rPr lang="en-GB" sz="1600" b="0" i="0" dirty="0">
                <a:solidFill>
                  <a:srgbClr val="666666"/>
                </a:solidFill>
                <a:effectLst/>
                <a:latin typeface="Arial" panose="020B0604020202020204" pitchFamily="34" charset="0"/>
                <a:cs typeface="Arial" panose="020B0604020202020204" pitchFamily="34" charset="0"/>
              </a:rPr>
              <a:t>ASHPs are low-maintenance systems. Routine care typically involves annual professional inspection, regular filter cleaning (every 1-3 months), keeping the outdoor unit free from debris and checking refrigerant levels every few years. Compared to gas boilers, which require annual safety checks and more frequent part replacements, ASHPs offer a simpler maintenance regime.</a:t>
            </a:r>
          </a:p>
          <a:p>
            <a:pPr algn="l">
              <a:spcBef>
                <a:spcPts val="750"/>
              </a:spcBef>
              <a:spcAft>
                <a:spcPts val="750"/>
              </a:spcAft>
            </a:pPr>
            <a:endParaRPr lang="en-GB" sz="1600" b="0" i="0" dirty="0">
              <a:solidFill>
                <a:srgbClr val="666666"/>
              </a:solidFill>
              <a:effectLst/>
              <a:latin typeface="Arial" panose="020B0604020202020204" pitchFamily="34" charset="0"/>
              <a:cs typeface="Arial" panose="020B0604020202020204" pitchFamily="34" charset="0"/>
            </a:endParaRPr>
          </a:p>
          <a:p>
            <a:pPr algn="l">
              <a:spcBef>
                <a:spcPts val="750"/>
              </a:spcBef>
              <a:spcAft>
                <a:spcPts val="750"/>
              </a:spcAft>
            </a:pPr>
            <a:endParaRPr lang="en-GB" sz="1600" b="0" i="0" dirty="0">
              <a:solidFill>
                <a:srgbClr val="666666"/>
              </a:solidFill>
              <a:effectLst/>
              <a:latin typeface="Arial" panose="020B0604020202020204" pitchFamily="34" charset="0"/>
              <a:cs typeface="Arial" panose="020B0604020202020204" pitchFamily="34" charset="0"/>
            </a:endParaRPr>
          </a:p>
          <a:p>
            <a:pPr algn="l">
              <a:spcBef>
                <a:spcPts val="750"/>
              </a:spcBef>
              <a:spcAft>
                <a:spcPts val="750"/>
              </a:spcAft>
            </a:pPr>
            <a:endParaRPr lang="en-GB" sz="1600" b="0" i="0" dirty="0">
              <a:solidFill>
                <a:srgbClr val="666666"/>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6A8A5A-1247-CCA5-CE05-ABE534CB07CB}"/>
              </a:ext>
            </a:extLst>
          </p:cNvPr>
          <p:cNvSpPr txBox="1"/>
          <p:nvPr/>
        </p:nvSpPr>
        <p:spPr>
          <a:xfrm>
            <a:off x="946923" y="312588"/>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ASHP Myths</a:t>
            </a:r>
          </a:p>
        </p:txBody>
      </p:sp>
    </p:spTree>
    <p:extLst>
      <p:ext uri="{BB962C8B-B14F-4D97-AF65-F5344CB8AC3E}">
        <p14:creationId xmlns:p14="http://schemas.microsoft.com/office/powerpoint/2010/main" val="201940516"/>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2803-54AC-11FA-C6CD-84A8933BE7E5}"/>
            </a:ext>
          </a:extLst>
        </p:cNvPr>
        <p:cNvGrpSpPr/>
        <p:nvPr/>
      </p:nvGrpSpPr>
      <p:grpSpPr>
        <a:xfrm>
          <a:off x="0" y="0"/>
          <a:ext cx="0" cy="0"/>
          <a:chOff x="0" y="0"/>
          <a:chExt cx="0" cy="0"/>
        </a:xfrm>
      </p:grpSpPr>
      <p:sp>
        <p:nvSpPr>
          <p:cNvPr id="17411" name="TextBox 6">
            <a:extLst>
              <a:ext uri="{FF2B5EF4-FFF2-40B4-BE49-F238E27FC236}">
                <a16:creationId xmlns:a16="http://schemas.microsoft.com/office/drawing/2014/main" id="{8032B1BF-A3E5-64FA-EB5F-0B5B075DE206}"/>
              </a:ext>
            </a:extLst>
          </p:cNvPr>
          <p:cNvSpPr txBox="1">
            <a:spLocks noChangeArrowheads="1"/>
          </p:cNvSpPr>
          <p:nvPr/>
        </p:nvSpPr>
        <p:spPr bwMode="auto">
          <a:xfrm>
            <a:off x="9264352" y="6186403"/>
            <a:ext cx="252941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33" b="1"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wolverhampton.</a:t>
            </a:r>
            <a:r>
              <a:rPr kumimoji="0" lang="en-US" altLang="en-US" sz="1733" b="0" i="0" u="none" strike="noStrike" kern="1200" cap="none" spc="0" normalizeH="0" baseline="0" noProof="0">
                <a:ln>
                  <a:noFill/>
                </a:ln>
                <a:solidFill>
                  <a:srgbClr val="3F2B56"/>
                </a:solidFill>
                <a:effectLst/>
                <a:uLnTx/>
                <a:uFillTx/>
                <a:latin typeface="Arial" panose="020B0604020202020204" pitchFamily="34" charset="0"/>
                <a:ea typeface="MS PGothic" panose="020B0600070205080204" pitchFamily="34" charset="-128"/>
                <a:cs typeface="Arial" panose="020B0604020202020204" pitchFamily="34" charset="0"/>
              </a:rPr>
              <a:t>gov.uk</a:t>
            </a:r>
          </a:p>
        </p:txBody>
      </p:sp>
      <p:sp>
        <p:nvSpPr>
          <p:cNvPr id="2" name="TextBox 1">
            <a:extLst>
              <a:ext uri="{FF2B5EF4-FFF2-40B4-BE49-F238E27FC236}">
                <a16:creationId xmlns:a16="http://schemas.microsoft.com/office/drawing/2014/main" id="{EF1B469C-2D4C-43D0-7889-9CFE50661870}"/>
              </a:ext>
            </a:extLst>
          </p:cNvPr>
          <p:cNvSpPr txBox="1"/>
          <p:nvPr/>
        </p:nvSpPr>
        <p:spPr>
          <a:xfrm>
            <a:off x="441883" y="1115546"/>
            <a:ext cx="10812928" cy="4626908"/>
          </a:xfrm>
          <a:prstGeom prst="rect">
            <a:avLst/>
          </a:prstGeom>
          <a:noFill/>
        </p:spPr>
        <p:txBody>
          <a:bodyPr wrap="square" rtlCol="0">
            <a:spAutoFit/>
          </a:bodyPr>
          <a:lstStyle/>
          <a:p>
            <a:pPr marL="342900" indent="-342900">
              <a:buFont typeface="+mj-lt"/>
              <a:buAutoNum type="arabicPeriod"/>
            </a:pPr>
            <a:r>
              <a:rPr lang="en-GB" b="1" dirty="0">
                <a:latin typeface="Arial" panose="020B0604020202020204" pitchFamily="34" charset="0"/>
                <a:cs typeface="Arial" panose="020B0604020202020204" pitchFamily="34" charset="0"/>
              </a:rPr>
              <a:t>Energy Efficiency: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ASHPs typically produce 3-4 units of heat for every unit of electricity consumed.</a:t>
            </a:r>
          </a:p>
          <a:p>
            <a:pPr marL="342900" indent="-342900">
              <a:buFont typeface="+mj-lt"/>
              <a:buAutoNum type="arabicPeriod"/>
            </a:pPr>
            <a:r>
              <a:rPr lang="en-GB" b="1" dirty="0">
                <a:latin typeface="Arial" panose="020B0604020202020204" pitchFamily="34" charset="0"/>
                <a:cs typeface="Arial" panose="020B0604020202020204" pitchFamily="34" charset="0"/>
              </a:rPr>
              <a:t>Cost Savings: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Committee on Climate Change estimates that heat pumps could reduce heating costs by £85-£110 per year compared to gas boilers.</a:t>
            </a:r>
          </a:p>
          <a:p>
            <a:pPr marL="342900" indent="-342900">
              <a:buFont typeface="+mj-lt"/>
              <a:buAutoNum type="arabicPeriod"/>
            </a:pPr>
            <a:r>
              <a:rPr lang="en-GB" b="1" dirty="0">
                <a:latin typeface="Arial" panose="020B0604020202020204" pitchFamily="34" charset="0"/>
                <a:cs typeface="Arial" panose="020B0604020202020204" pitchFamily="34" charset="0"/>
              </a:rPr>
              <a:t>Environmental Benefits: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ASHPs can reduce household carbon emissions by up to 23% compared to gas boilers and 68% compared to electric heating.</a:t>
            </a:r>
          </a:p>
          <a:p>
            <a:pPr marL="342900" indent="-342900">
              <a:buFont typeface="+mj-lt"/>
              <a:buAutoNum type="arabicPeriod"/>
            </a:pPr>
            <a:r>
              <a:rPr lang="en-GB" b="1" dirty="0">
                <a:latin typeface="Arial" panose="020B0604020202020204" pitchFamily="34" charset="0"/>
                <a:cs typeface="Arial" panose="020B0604020202020204" pitchFamily="34" charset="0"/>
              </a:rPr>
              <a:t>Versatility: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They provide both heating and cooling, offering year-round comfort.</a:t>
            </a:r>
          </a:p>
          <a:p>
            <a:pPr marL="342900" indent="-342900">
              <a:buFont typeface="+mj-lt"/>
              <a:buAutoNum type="arabicPeriod"/>
            </a:pPr>
            <a:r>
              <a:rPr lang="en-GB" b="1" dirty="0">
                <a:latin typeface="Arial" panose="020B0604020202020204" pitchFamily="34" charset="0"/>
                <a:cs typeface="Arial" panose="020B0604020202020204" pitchFamily="34" charset="0"/>
              </a:rPr>
              <a:t>Longevity: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ASHPs have an average lifespan of 15-20 years, compared to 10-15 years for typical gas boilers.</a:t>
            </a:r>
          </a:p>
          <a:p>
            <a:pPr marL="342900" indent="-342900">
              <a:buFont typeface="+mj-lt"/>
              <a:buAutoNum type="arabicPeriod"/>
            </a:pPr>
            <a:r>
              <a:rPr lang="en-GB" b="1" dirty="0">
                <a:latin typeface="Arial" panose="020B0604020202020204" pitchFamily="34" charset="0"/>
                <a:cs typeface="Arial" panose="020B0604020202020204" pitchFamily="34" charset="0"/>
              </a:rPr>
              <a:t>Smart Integration: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Many models offer smart controls, allowing for efficient operation and integration with home automation systems.</a:t>
            </a:r>
          </a:p>
          <a:p>
            <a:pPr marL="285750" indent="-285750" algn="l">
              <a:spcBef>
                <a:spcPts val="750"/>
              </a:spcBef>
              <a:spcAft>
                <a:spcPts val="750"/>
              </a:spcAft>
              <a:buFont typeface="Arial" panose="020B0604020202020204" pitchFamily="34" charset="0"/>
              <a:buChar char="•"/>
            </a:pPr>
            <a:endParaRPr lang="en-GB" b="0" i="0" dirty="0">
              <a:solidFill>
                <a:srgbClr val="666666"/>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88ABA0-8D49-28E3-C1A9-2091FCB222C2}"/>
              </a:ext>
            </a:extLst>
          </p:cNvPr>
          <p:cNvSpPr txBox="1"/>
          <p:nvPr/>
        </p:nvSpPr>
        <p:spPr>
          <a:xfrm>
            <a:off x="441883" y="316325"/>
            <a:ext cx="10437303" cy="523220"/>
          </a:xfrm>
          <a:prstGeom prst="rect">
            <a:avLst/>
          </a:prstGeom>
          <a:noFill/>
        </p:spPr>
        <p:txBody>
          <a:bodyPr wrap="square" rtlCol="0">
            <a:spAutoFit/>
          </a:bodyPr>
          <a:lstStyle/>
          <a:p>
            <a:r>
              <a:rPr lang="en-GB" sz="2800" b="1" dirty="0">
                <a:solidFill>
                  <a:srgbClr val="B6985E"/>
                </a:solidFill>
                <a:latin typeface="Arial" panose="020B0604020202020204" pitchFamily="34" charset="0"/>
                <a:cs typeface="Arial" panose="020B0604020202020204" pitchFamily="34" charset="0"/>
              </a:rPr>
              <a:t>Benefits of ASHP</a:t>
            </a:r>
          </a:p>
        </p:txBody>
      </p:sp>
    </p:spTree>
    <p:extLst>
      <p:ext uri="{BB962C8B-B14F-4D97-AF65-F5344CB8AC3E}">
        <p14:creationId xmlns:p14="http://schemas.microsoft.com/office/powerpoint/2010/main" val="2638369400"/>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264</TotalTime>
  <Words>2152</Words>
  <Application>Microsoft Macintosh PowerPoint</Application>
  <PresentationFormat>Widescreen</PresentationFormat>
  <Paragraphs>145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proxima-nova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Garbett</dc:creator>
  <cp:lastModifiedBy>Kevin Knowles</cp:lastModifiedBy>
  <cp:revision>6</cp:revision>
  <dcterms:created xsi:type="dcterms:W3CDTF">2024-05-13T08:47:04Z</dcterms:created>
  <dcterms:modified xsi:type="dcterms:W3CDTF">2025-03-05T09:25:18Z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2024-05-13T11:07:26Z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862f1059-e82e-4257-bdab-c41ed2c52710</vt:lpwstr>
  </property>
  <property fmtid="{D5CDD505-2E9C-101B-9397-08002B2CF9AE}" pid="8" name="MSIP_Label_d0354ca5-015e-47ab-9fdb-c0a8323bc23e_ContentBits">
    <vt:lpwstr>0</vt:lpwstr>
  </property>
</Properties>
</file>