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65" r:id="rId5"/>
    <p:sldId id="259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EF1AF8-B4FE-4471-BBDB-868ED7DC15B2}" v="40" dt="2024-04-22T16:46:09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CC63-53AC-2F8C-01B2-48AFB644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E3502-B01C-0BB7-CBA8-E9DA4933D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B1695-B098-A1AE-13F9-39F795990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21F1-71C9-41A7-A7BA-FAB72C7753FC}" type="datetimeFigureOut">
              <a:rPr lang="en-GB" smtClean="0"/>
              <a:t>23/04/2024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B66FB-C57C-F4E1-A0FB-DB2B7815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589BB-3941-3872-6A0C-2A529AAB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F89-680D-4605-8DDD-DF8E584FBF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448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8BB28-7823-5578-52DB-20B107C45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D50C8-5958-B69B-BEC4-4E984248A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55E54-7130-2758-E958-A58BF50A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21F1-71C9-41A7-A7BA-FAB72C7753FC}" type="datetimeFigureOut">
              <a:rPr lang="en-GB" smtClean="0"/>
              <a:t>23/04/2024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8BAB1-A362-46E7-2D26-B7CD393E9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9137E-15D0-94B1-33CE-C20C40DBF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F89-680D-4605-8DDD-DF8E584FBF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23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12F15C-4C66-8411-BC92-F8F1D39997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D2838C-856A-F74A-43E3-C60E3D684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930E0-D550-2680-6573-75572834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21F1-71C9-41A7-A7BA-FAB72C7753FC}" type="datetimeFigureOut">
              <a:rPr lang="en-GB" smtClean="0"/>
              <a:t>23/04/2024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B10AC-A9E1-F54F-A0D5-EA1205BF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26B8C-2806-CB37-C49D-D5594BB8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F89-680D-4605-8DDD-DF8E584FBF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99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9AEB6-8E69-B877-ED23-E62D89238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947D3-3BF1-8E9C-31C0-2F9A07CB1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E435D-0465-19B4-59CA-5114E9003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21F1-71C9-41A7-A7BA-FAB72C7753FC}" type="datetimeFigureOut">
              <a:rPr lang="en-GB" smtClean="0"/>
              <a:t>23/04/2024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73FEB-F0A2-B068-249D-01C097276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14180-8CD9-6E35-C4B4-4AB08A70D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F89-680D-4605-8DDD-DF8E584FBF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26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0F269-910C-3776-35F4-77BF4958F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1E973-2832-D839-7886-D9D0DD805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E7365-436A-D8D1-A47F-589F860A8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21F1-71C9-41A7-A7BA-FAB72C7753FC}" type="datetimeFigureOut">
              <a:rPr lang="en-GB" smtClean="0"/>
              <a:t>23/04/2024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E41F2-F227-7DF9-7F37-37BB2BA5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D8503-8915-6AD8-A401-37DA5697F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F89-680D-4605-8DDD-DF8E584FBF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68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71944-6734-68B9-0A8D-B59488778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67B3A-74C3-6DD1-5AB1-04FDEA4A1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3B2D9-91C6-5E8D-E947-E897B3B0C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682C5-40D8-3C2B-10A9-B9747288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21F1-71C9-41A7-A7BA-FAB72C7753FC}" type="datetimeFigureOut">
              <a:rPr lang="en-GB" smtClean="0"/>
              <a:t>23/04/2024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446D5-555B-2E23-749D-EEA334109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1951B-D47D-6332-D7A3-901FA37A2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F89-680D-4605-8DDD-DF8E584FBF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66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71E88-14B6-AD9B-99C8-CE8F1B33F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0A0C8-2162-E35E-7B23-C4B149E03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036A9F-76BD-6D52-C8B3-2F2012C3F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FF94C4-6E0E-D3B0-C388-10C6A12B8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E02D87-8265-5BC2-FA4D-52704F974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D3583F-9450-4C8E-D80A-E5A916719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21F1-71C9-41A7-A7BA-FAB72C7753FC}" type="datetimeFigureOut">
              <a:rPr lang="en-GB" smtClean="0"/>
              <a:t>23/04/2024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13E252-942D-9AA9-9B5F-5FF0A2B9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2BF989-2210-57CB-994B-70DE40213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F89-680D-4605-8DDD-DF8E584FBF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63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93DDA-1019-AD3B-0494-ABEBE6A5F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E23A5B-9126-BD51-A005-61B82203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21F1-71C9-41A7-A7BA-FAB72C7753FC}" type="datetimeFigureOut">
              <a:rPr lang="en-GB" smtClean="0"/>
              <a:t>23/04/2024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5DAE78-032A-BA69-82D8-E20CC05D3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54984E-9BC5-CB8F-4D88-63EF0F7E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F89-680D-4605-8DDD-DF8E584FBF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33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06E99B-F545-B5DE-3FBF-32EA33ED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21F1-71C9-41A7-A7BA-FAB72C7753FC}" type="datetimeFigureOut">
              <a:rPr lang="en-GB" smtClean="0"/>
              <a:t>23/04/2024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7C6428-B781-2016-87A9-8EE7460B6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17F1A-A439-DFD3-9B42-2A314C68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F89-680D-4605-8DDD-DF8E584FBF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07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AAC1-D8B0-759D-6778-C68DA5831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53110-E591-81BD-7D24-F105130D5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D51AA-779D-CD6B-7BA8-EE907FA7A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2FFD6-A072-AC3B-42A9-9C9B05AB7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21F1-71C9-41A7-A7BA-FAB72C7753FC}" type="datetimeFigureOut">
              <a:rPr lang="en-GB" smtClean="0"/>
              <a:t>23/04/2024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22073-2B3D-F664-B1D2-B101B1E8D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44765-9B8D-A0EF-8A6B-DC5EFE91E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F89-680D-4605-8DDD-DF8E584FBF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88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C649E-21BD-E979-19FA-04CA119EB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A9EE26-9EED-27D8-287B-3B460A4C84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2DF94-ADE2-0B80-A755-25198235D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9BBC9-5757-9B91-674F-B9C4C319E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21F1-71C9-41A7-A7BA-FAB72C7753FC}" type="datetimeFigureOut">
              <a:rPr lang="en-GB" smtClean="0"/>
              <a:t>23/04/2024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8C6C0-ABC6-0699-0BAD-1FFF84FA4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E5D95-F1C0-391E-8F8B-A399E5F9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FF89-680D-4605-8DDD-DF8E584FBF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86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C20A42-5B4D-8270-A483-D3D3AE2DD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C26C0-5E2A-8824-453B-B842E93E5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387DA-BC68-D41E-FB92-AFEB1A1585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521F1-71C9-41A7-A7BA-FAB72C7753FC}" type="datetimeFigureOut">
              <a:rPr lang="en-GB" smtClean="0"/>
              <a:t>23/04/2024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FE439-49F6-F582-7A21-96879809FB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EEF59-F8DA-25E3-9DB2-70D1CAE4F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FF89-680D-4605-8DDD-DF8E584FBF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43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turner@wolverhampton.gov.u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positphotos.com/photos/eviction-notice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itanrebuild.com/what-happens-during-mold-remediation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itanrebuild.com/what-happens-during-mold-remediation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lanning@wolverhampton.gov.u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9A02D7-7574-3D62-6077-7FAA015CF5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8" r="-2" b="-2"/>
          <a:stretch/>
        </p:blipFill>
        <p:spPr>
          <a:xfrm>
            <a:off x="142260" y="10"/>
            <a:ext cx="9947062" cy="6580991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087741-FEC4-CF33-3F0A-C7EA12D7D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anchor="b">
            <a:normAutofit/>
          </a:bodyPr>
          <a:lstStyle/>
          <a:p>
            <a:r>
              <a:rPr lang="en-GB" sz="4000" b="1" dirty="0">
                <a:solidFill>
                  <a:srgbClr val="660066"/>
                </a:solidFill>
              </a:rPr>
              <a:t>Private Sector Housing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97D6C-15DE-8C8A-134D-873AF351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2722729"/>
            <a:ext cx="3633747" cy="2700062"/>
          </a:xfrm>
        </p:spPr>
        <p:txBody>
          <a:bodyPr>
            <a:normAutofit/>
          </a:bodyPr>
          <a:lstStyle/>
          <a:p>
            <a:pPr marL="0" indent="0" defTabSz="530352">
              <a:spcBef>
                <a:spcPts val="580"/>
              </a:spcBef>
              <a:buNone/>
            </a:pPr>
            <a:r>
              <a:rPr lang="en-GB" sz="2400" kern="1200" dirty="0">
                <a:solidFill>
                  <a:srgbClr val="660066"/>
                </a:solidFill>
                <a:latin typeface="+mn-lt"/>
                <a:ea typeface="+mn-ea"/>
                <a:cs typeface="+mn-cs"/>
              </a:rPr>
              <a:t>Topics covered:</a:t>
            </a:r>
          </a:p>
          <a:p>
            <a:pPr defTabSz="530352">
              <a:spcBef>
                <a:spcPts val="580"/>
              </a:spcBef>
              <a:buFont typeface="Wingdings" panose="05000000000000000000" pitchFamily="2" charset="2"/>
              <a:buChar char="§"/>
            </a:pPr>
            <a:r>
              <a:rPr lang="en-GB" sz="2000" kern="1200" dirty="0">
                <a:solidFill>
                  <a:srgbClr val="660066"/>
                </a:solidFill>
                <a:latin typeface="+mn-lt"/>
                <a:ea typeface="+mn-ea"/>
                <a:cs typeface="+mn-cs"/>
              </a:rPr>
              <a:t>Enforcement notices &amp; Section 21 eviction</a:t>
            </a:r>
            <a:endParaRPr lang="en-GB" sz="2000" dirty="0">
              <a:solidFill>
                <a:srgbClr val="660066"/>
              </a:solidFill>
            </a:endParaRPr>
          </a:p>
          <a:p>
            <a:pPr defTabSz="530352">
              <a:spcBef>
                <a:spcPts val="580"/>
              </a:spcBef>
              <a:buFont typeface="Wingdings" panose="05000000000000000000" pitchFamily="2" charset="2"/>
              <a:buChar char="§"/>
            </a:pPr>
            <a:r>
              <a:rPr lang="en-GB" sz="2000" kern="1200" dirty="0">
                <a:solidFill>
                  <a:srgbClr val="660066"/>
                </a:solidFill>
                <a:latin typeface="+mn-lt"/>
                <a:ea typeface="+mn-ea"/>
                <a:cs typeface="+mn-cs"/>
              </a:rPr>
              <a:t>Damp </a:t>
            </a:r>
            <a:r>
              <a:rPr lang="en-GB" sz="2000" dirty="0">
                <a:solidFill>
                  <a:srgbClr val="660066"/>
                </a:solidFill>
              </a:rPr>
              <a:t>&amp;</a:t>
            </a:r>
            <a:r>
              <a:rPr lang="en-GB" sz="2000" kern="1200" dirty="0">
                <a:solidFill>
                  <a:srgbClr val="660066"/>
                </a:solidFill>
                <a:latin typeface="+mn-lt"/>
                <a:ea typeface="+mn-ea"/>
                <a:cs typeface="+mn-cs"/>
              </a:rPr>
              <a:t> Mould winter update</a:t>
            </a:r>
            <a:endParaRPr lang="en-GB" sz="2000" dirty="0">
              <a:solidFill>
                <a:srgbClr val="660066"/>
              </a:solidFill>
            </a:endParaRPr>
          </a:p>
          <a:p>
            <a:pPr defTabSz="530352">
              <a:spcBef>
                <a:spcPts val="580"/>
              </a:spcBef>
              <a:buFont typeface="Wingdings" panose="05000000000000000000" pitchFamily="2" charset="2"/>
              <a:buChar char="§"/>
            </a:pPr>
            <a:r>
              <a:rPr lang="en-GB" sz="2000" kern="1200" dirty="0">
                <a:solidFill>
                  <a:srgbClr val="660066"/>
                </a:solidFill>
                <a:latin typeface="+mn-lt"/>
                <a:ea typeface="+mn-ea"/>
                <a:cs typeface="+mn-cs"/>
              </a:rPr>
              <a:t>Article 4 and HMO licensing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4F2928C-750F-9200-7763-6A5CA687D6F8}"/>
              </a:ext>
            </a:extLst>
          </p:cNvPr>
          <p:cNvSpPr txBox="1">
            <a:spLocks/>
          </p:cNvSpPr>
          <p:nvPr/>
        </p:nvSpPr>
        <p:spPr>
          <a:xfrm>
            <a:off x="8543637" y="5366327"/>
            <a:ext cx="3849672" cy="7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0352">
              <a:spcBef>
                <a:spcPts val="580"/>
              </a:spcBef>
              <a:buNone/>
            </a:pPr>
            <a:r>
              <a:rPr lang="en-GB" sz="1700" dirty="0">
                <a:solidFill>
                  <a:srgbClr val="660066"/>
                </a:solidFill>
              </a:rPr>
              <a:t>James Turner - Team Leader</a:t>
            </a:r>
          </a:p>
          <a:p>
            <a:pPr marL="0" indent="0" defTabSz="530352">
              <a:spcBef>
                <a:spcPts val="580"/>
              </a:spcBef>
              <a:buFont typeface="Arial" panose="020B0604020202020204" pitchFamily="34" charset="0"/>
              <a:buNone/>
            </a:pPr>
            <a:r>
              <a:rPr lang="en-GB" sz="1700" dirty="0">
                <a:hlinkClick r:id="rId3"/>
              </a:rPr>
              <a:t>james.turner@wolverhampton.gov.uk</a:t>
            </a:r>
            <a:endParaRPr lang="en-GB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2AC52F-2BA9-E846-158F-84E79B680F86}"/>
              </a:ext>
            </a:extLst>
          </p:cNvPr>
          <p:cNvSpPr txBox="1"/>
          <p:nvPr/>
        </p:nvSpPr>
        <p:spPr>
          <a:xfrm>
            <a:off x="-65875" y="6581001"/>
            <a:ext cx="5936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000" dirty="0"/>
              <a:t>Image taken from https://www.onthemarket.com/details/14635667/#/photos/1</a:t>
            </a:r>
          </a:p>
          <a:p>
            <a:pPr>
              <a:spcAft>
                <a:spcPts val="600"/>
              </a:spcAft>
            </a:pPr>
            <a:endParaRPr lang="en-GB" sz="1000" dirty="0"/>
          </a:p>
          <a:p>
            <a:pPr>
              <a:spcAft>
                <a:spcPts val="600"/>
              </a:spcAft>
            </a:pP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601659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DA50D0-16E8-B141-F159-3B3C2A8A3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77"/>
          <a:stretch/>
        </p:blipFill>
        <p:spPr>
          <a:xfrm>
            <a:off x="2522356" y="10"/>
            <a:ext cx="9669642" cy="65947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074089-A746-23A0-267F-BF60EEC9E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3700" dirty="0">
                <a:solidFill>
                  <a:srgbClr val="660066"/>
                </a:solidFill>
              </a:rPr>
              <a:t>Enforcement notices and Section 21 Eviction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25BF8-145A-C48E-79C9-42FBF40B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8" y="2265038"/>
            <a:ext cx="4272462" cy="43297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660066"/>
                </a:solidFill>
              </a:rPr>
              <a:t>What?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660066"/>
                </a:solidFill>
              </a:rPr>
              <a:t>Deregulation Act 2015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660066"/>
                </a:solidFill>
              </a:rPr>
              <a:t>Invalidates S.21 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660066"/>
                </a:solidFill>
              </a:rPr>
              <a:t>Why?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660066"/>
                </a:solidFill>
              </a:rPr>
              <a:t>Retaliatory eviction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660066"/>
                </a:solidFill>
              </a:rPr>
              <a:t>How?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660066"/>
                </a:solidFill>
              </a:rPr>
              <a:t>Written complaint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660066"/>
                </a:solidFill>
              </a:rPr>
              <a:t>‘Relevant Notice’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660066"/>
                </a:solidFill>
              </a:rPr>
              <a:t>Section 21 eviction implications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660066"/>
                </a:solidFill>
              </a:rPr>
              <a:t>Limitations (AST, S.21 timing, S.8, property sale, revocation, RSL, repossession)</a:t>
            </a:r>
          </a:p>
          <a:p>
            <a:pPr marL="0" indent="0">
              <a:buNone/>
            </a:pPr>
            <a:endParaRPr lang="en-GB" sz="2000" dirty="0">
              <a:solidFill>
                <a:srgbClr val="660066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B88148-B478-BB8B-768E-A1DB7F989400}"/>
              </a:ext>
            </a:extLst>
          </p:cNvPr>
          <p:cNvSpPr txBox="1"/>
          <p:nvPr/>
        </p:nvSpPr>
        <p:spPr>
          <a:xfrm>
            <a:off x="6299890" y="6594764"/>
            <a:ext cx="4969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Image taken from </a:t>
            </a:r>
            <a:r>
              <a:rPr lang="en-GB" sz="1000" dirty="0">
                <a:hlinkClick r:id="rId3"/>
              </a:rPr>
              <a:t>https://depositphotos.com/photos/eviction-notice.html</a:t>
            </a:r>
            <a:endParaRPr lang="en-GB" sz="1000" dirty="0"/>
          </a:p>
          <a:p>
            <a:endParaRPr lang="en-GB" sz="1000" dirty="0"/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89347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029EAF-0879-D449-CD12-E0FCB61759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7"/>
          <a:stretch/>
        </p:blipFill>
        <p:spPr>
          <a:xfrm>
            <a:off x="2522356" y="10"/>
            <a:ext cx="9669642" cy="66963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6D00C-432D-67D6-D444-5B759C9E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660066"/>
                </a:solidFill>
              </a:rPr>
              <a:t>Damp and Mould Winter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6A6AD-9AB1-BC63-E2F1-0C2C8815A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0" y="2265037"/>
            <a:ext cx="5297149" cy="45929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660066"/>
                </a:solidFill>
              </a:rPr>
              <a:t>What's happened?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660066"/>
                </a:solidFill>
              </a:rPr>
              <a:t>Background to spotlight on mould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660066"/>
                </a:solidFill>
              </a:rPr>
              <a:t>Government guidance to landlords; expectations on ventilation, heating, insulation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660066"/>
                </a:solidFill>
              </a:rPr>
              <a:t>Ventilation – fans to bathroom / kitchen &amp; openable windows, continuous humidistat, roof, floor voids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660066"/>
                </a:solidFill>
              </a:rPr>
              <a:t>Heating – Controllable, economic to run, covers the whole house tenants understand how to use.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660066"/>
                </a:solidFill>
              </a:rPr>
              <a:t>Insulation – Loft space 270mm, flat roof insulation, wall insulation, cold spots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B5598F-EB5C-D966-3F30-511900508388}"/>
              </a:ext>
            </a:extLst>
          </p:cNvPr>
          <p:cNvSpPr txBox="1"/>
          <p:nvPr/>
        </p:nvSpPr>
        <p:spPr>
          <a:xfrm>
            <a:off x="6336836" y="6657935"/>
            <a:ext cx="4969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Image taken from </a:t>
            </a:r>
            <a:r>
              <a:rPr lang="en-GB" sz="1000" dirty="0">
                <a:hlinkClick r:id="rId3"/>
              </a:rPr>
              <a:t>https://titanrebuild.com/what-happens-during-mold-remediation/</a:t>
            </a:r>
            <a:endParaRPr lang="en-GB" sz="1000" dirty="0"/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07333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erson in a protective suit and gloves cleaning a wall&#10;&#10;Description automatically generated">
            <a:extLst>
              <a:ext uri="{FF2B5EF4-FFF2-40B4-BE49-F238E27FC236}">
                <a16:creationId xmlns:a16="http://schemas.microsoft.com/office/drawing/2014/main" id="{73029EAF-0879-D449-CD12-E0FCB61759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7"/>
          <a:stretch/>
        </p:blipFill>
        <p:spPr>
          <a:xfrm>
            <a:off x="2519309" y="93038"/>
            <a:ext cx="9669642" cy="64928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36D00C-432D-67D6-D444-5B759C9E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660066"/>
                </a:solidFill>
              </a:rPr>
              <a:t>Damp and Mould Winter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6A6AD-9AB1-BC63-E2F1-0C2C8815A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2434201"/>
            <a:ext cx="447750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660066"/>
                </a:solidFill>
              </a:rPr>
              <a:t>What are Private Sector Housing doing?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660066"/>
                </a:solidFill>
              </a:rPr>
              <a:t>Increasing requests for help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660066"/>
                </a:solidFill>
              </a:rPr>
              <a:t>More severe cases and risk of death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660066"/>
                </a:solidFill>
              </a:rPr>
              <a:t>Mould interventions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660066"/>
                </a:solidFill>
              </a:rPr>
              <a:t>Equipment offer – early intervention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660066"/>
                </a:solidFill>
              </a:rPr>
              <a:t>How to request a kit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B5598F-EB5C-D966-3F30-511900508388}"/>
              </a:ext>
            </a:extLst>
          </p:cNvPr>
          <p:cNvSpPr txBox="1"/>
          <p:nvPr/>
        </p:nvSpPr>
        <p:spPr>
          <a:xfrm>
            <a:off x="2516259" y="6537326"/>
            <a:ext cx="9669642" cy="6857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300" dirty="0"/>
              <a:t>Image taken from </a:t>
            </a:r>
            <a:r>
              <a:rPr lang="en-GB" sz="13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https://titanrebuild.com/what-happens-during-mold-remediation/</a:t>
            </a:r>
            <a:endParaRPr lang="en-GB" sz="1300" dirty="0"/>
          </a:p>
          <a:p>
            <a:pPr algn="ctr">
              <a:spcAft>
                <a:spcPts val="600"/>
              </a:spcAft>
            </a:pPr>
            <a:endParaRPr lang="en-GB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82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F5613A-65C9-70F5-9389-E2EBF61F60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8" r="7997" b="-1"/>
          <a:stretch/>
        </p:blipFill>
        <p:spPr>
          <a:xfrm>
            <a:off x="2519309" y="0"/>
            <a:ext cx="9669642" cy="649287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499DD6-9652-ED9A-76C6-265C3B198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36880"/>
            <a:ext cx="3093720" cy="1666240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660066"/>
                </a:solidFill>
              </a:rPr>
              <a:t>Article 4 &amp; licensing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923C7-6C45-B840-9689-5536AC698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2228"/>
            <a:ext cx="5110386" cy="5014735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GB" sz="2000" b="1" dirty="0"/>
            </a:br>
            <a:br>
              <a:rPr lang="en-GB" sz="2000" b="1" dirty="0"/>
            </a:br>
            <a:br>
              <a:rPr lang="en-GB" sz="2000" b="1" dirty="0"/>
            </a:br>
            <a:r>
              <a:rPr lang="en-GB" sz="2000" b="1" dirty="0">
                <a:solidFill>
                  <a:srgbClr val="660066"/>
                </a:solidFill>
              </a:rPr>
              <a:t>What is an HMO?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660066"/>
                </a:solidFill>
              </a:rPr>
              <a:t>Background to planning requirements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660066"/>
                </a:solidFill>
              </a:rPr>
              <a:t>What changed?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660066"/>
                </a:solidFill>
              </a:rPr>
              <a:t>14/9/2017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660066"/>
                </a:solidFill>
              </a:rPr>
              <a:t>Why?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660066"/>
                </a:solidFill>
              </a:rPr>
              <a:t>Proliferation of HMOs in City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660066"/>
                </a:solidFill>
              </a:rPr>
              <a:t>ASB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660066"/>
                </a:solidFill>
              </a:rPr>
              <a:t>Crime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660066"/>
                </a:solidFill>
              </a:rPr>
              <a:t>Highways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660066"/>
                </a:solidFill>
              </a:rPr>
              <a:t>Refuse issues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BA06F3-2480-005E-DFE8-DE40DA4C9260}"/>
              </a:ext>
            </a:extLst>
          </p:cNvPr>
          <p:cNvSpPr txBox="1"/>
          <p:nvPr/>
        </p:nvSpPr>
        <p:spPr>
          <a:xfrm>
            <a:off x="6353928" y="6475383"/>
            <a:ext cx="4969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Image taken from https://investmentproperty.co.uk/landlord-and-tenant-resources/houses-in-multiple-occupation-hmo-guide-for-landlords-property-investors/</a:t>
            </a:r>
          </a:p>
        </p:txBody>
      </p:sp>
    </p:spTree>
    <p:extLst>
      <p:ext uri="{BB962C8B-B14F-4D97-AF65-F5344CB8AC3E}">
        <p14:creationId xmlns:p14="http://schemas.microsoft.com/office/powerpoint/2010/main" val="4072534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F5613A-65C9-70F5-9389-E2EBF61F60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8" r="7997" b="-1"/>
          <a:stretch/>
        </p:blipFill>
        <p:spPr>
          <a:xfrm>
            <a:off x="2522356" y="10"/>
            <a:ext cx="9669642" cy="64928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499DD6-9652-ED9A-76C6-265C3B198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660066"/>
                </a:solidFill>
              </a:rPr>
              <a:t>Article 4 &amp; licensing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923C7-6C45-B840-9689-5536AC698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73801"/>
            <a:ext cx="4958080" cy="4701582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en-GB" sz="2000" b="1" dirty="0"/>
            </a:br>
            <a:r>
              <a:rPr lang="en-GB" sz="2000" b="1" dirty="0">
                <a:solidFill>
                  <a:srgbClr val="660066"/>
                </a:solidFill>
              </a:rPr>
              <a:t>What now?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660066"/>
                </a:solidFill>
              </a:rPr>
              <a:t>Change of use to HMO = Planning Permission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660066"/>
                </a:solidFill>
              </a:rPr>
              <a:t>HMO licensing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660066"/>
                </a:solidFill>
              </a:rPr>
              <a:t>Suitability for use/occupation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660066"/>
                </a:solidFill>
              </a:rPr>
              <a:t>Fit and proper person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660066"/>
                </a:solidFill>
              </a:rPr>
              <a:t>Licence conditions – certificate of lawfulness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660066"/>
                </a:solidFill>
              </a:rPr>
              <a:t>Further info - </a:t>
            </a:r>
            <a:r>
              <a:rPr lang="en-GB" sz="2000" dirty="0">
                <a:hlinkClick r:id="rId3"/>
              </a:rPr>
              <a:t>planning@wolverhampton.gov.uk</a:t>
            </a:r>
            <a:endParaRPr lang="en-GB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660066"/>
                </a:solidFill>
              </a:rPr>
              <a:t>FREE pre-application advice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BA06F3-2480-005E-DFE8-DE40DA4C9260}"/>
              </a:ext>
            </a:extLst>
          </p:cNvPr>
          <p:cNvSpPr txBox="1"/>
          <p:nvPr/>
        </p:nvSpPr>
        <p:spPr>
          <a:xfrm>
            <a:off x="4155440" y="6475383"/>
            <a:ext cx="8033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000" dirty="0"/>
              <a:t>Image taken from https://investmentproperty.co.uk/landlord-and-tenant-resources/houses-in-multiple-occupation-hmo-guide-for-landlords-property-investors/</a:t>
            </a:r>
          </a:p>
        </p:txBody>
      </p:sp>
    </p:spTree>
    <p:extLst>
      <p:ext uri="{BB962C8B-B14F-4D97-AF65-F5344CB8AC3E}">
        <p14:creationId xmlns:p14="http://schemas.microsoft.com/office/powerpoint/2010/main" val="4226279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363</Words>
  <Application>Microsoft Office PowerPoint</Application>
  <PresentationFormat>Widescreen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Meiryo</vt:lpstr>
      <vt:lpstr>Arial</vt:lpstr>
      <vt:lpstr>Calibri</vt:lpstr>
      <vt:lpstr>Calibri Light</vt:lpstr>
      <vt:lpstr>Wingdings</vt:lpstr>
      <vt:lpstr>Office Theme</vt:lpstr>
      <vt:lpstr>Private Sector Housing update</vt:lpstr>
      <vt:lpstr>Enforcement notices and Section 21 Eviction</vt:lpstr>
      <vt:lpstr>Damp and Mould Winter update</vt:lpstr>
      <vt:lpstr>Damp and Mould Winter update</vt:lpstr>
      <vt:lpstr>Article 4 &amp; licensing</vt:lpstr>
      <vt:lpstr>Article 4 &amp; licensing</vt:lpstr>
    </vt:vector>
  </TitlesOfParts>
  <Company>Wolverhampton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Private Sector Housing Service update</dc:title>
  <dc:creator>James Turner</dc:creator>
  <cp:lastModifiedBy>Kelly Pannu</cp:lastModifiedBy>
  <cp:revision>2</cp:revision>
  <dcterms:created xsi:type="dcterms:W3CDTF">2024-04-16T14:25:37Z</dcterms:created>
  <dcterms:modified xsi:type="dcterms:W3CDTF">2024-04-23T09:46:26Z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354ca5-015e-47ab-9fdb-c0a8323bc23e_Enabled">
    <vt:lpwstr>true</vt:lpwstr>
  </property>
  <property fmtid="{D5CDD505-2E9C-101B-9397-08002B2CF9AE}" pid="3" name="MSIP_Label_d0354ca5-015e-47ab-9fdb-c0a8323bc23e_SetDate">
    <vt:lpwstr>2024-04-16T15:45:44Z</vt:lpwstr>
  </property>
  <property fmtid="{D5CDD505-2E9C-101B-9397-08002B2CF9AE}" pid="4" name="MSIP_Label_d0354ca5-015e-47ab-9fdb-c0a8323bc23e_Method">
    <vt:lpwstr>Privileged</vt:lpwstr>
  </property>
  <property fmtid="{D5CDD505-2E9C-101B-9397-08002B2CF9AE}" pid="5" name="MSIP_Label_d0354ca5-015e-47ab-9fdb-c0a8323bc23e_Name">
    <vt:lpwstr>d0354ca5-015e-47ab-9fdb-c0a8323bc23e</vt:lpwstr>
  </property>
  <property fmtid="{D5CDD505-2E9C-101B-9397-08002B2CF9AE}" pid="6" name="MSIP_Label_d0354ca5-015e-47ab-9fdb-c0a8323bc23e_SiteId">
    <vt:lpwstr>07ebc6c3-7074-4387-a625-b9d918ba4a97</vt:lpwstr>
  </property>
  <property fmtid="{D5CDD505-2E9C-101B-9397-08002B2CF9AE}" pid="7" name="MSIP_Label_d0354ca5-015e-47ab-9fdb-c0a8323bc23e_ActionId">
    <vt:lpwstr>11a74ab6-5abc-4ec2-85c5-f2c7990b3264</vt:lpwstr>
  </property>
  <property fmtid="{D5CDD505-2E9C-101B-9397-08002B2CF9AE}" pid="8" name="MSIP_Label_d0354ca5-015e-47ab-9fdb-c0a8323bc23e_ContentBits">
    <vt:lpwstr>0</vt:lpwstr>
  </property>
</Properties>
</file>